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94" r:id="rId3"/>
    <p:sldId id="258" r:id="rId4"/>
    <p:sldId id="259" r:id="rId5"/>
    <p:sldId id="260" r:id="rId6"/>
    <p:sldId id="261" r:id="rId7"/>
    <p:sldId id="262" r:id="rId8"/>
    <p:sldId id="263" r:id="rId9"/>
    <p:sldId id="264" r:id="rId10"/>
    <p:sldId id="273" r:id="rId11"/>
    <p:sldId id="268" r:id="rId12"/>
    <p:sldId id="269" r:id="rId13"/>
    <p:sldId id="265" r:id="rId14"/>
    <p:sldId id="266" r:id="rId15"/>
    <p:sldId id="270" r:id="rId16"/>
    <p:sldId id="272" r:id="rId17"/>
    <p:sldId id="271" r:id="rId18"/>
    <p:sldId id="275" r:id="rId19"/>
    <p:sldId id="276" r:id="rId20"/>
    <p:sldId id="277" r:id="rId21"/>
    <p:sldId id="278" r:id="rId22"/>
    <p:sldId id="279" r:id="rId23"/>
    <p:sldId id="280" r:id="rId24"/>
    <p:sldId id="281" r:id="rId25"/>
    <p:sldId id="282" r:id="rId26"/>
    <p:sldId id="287" r:id="rId27"/>
    <p:sldId id="288" r:id="rId28"/>
    <p:sldId id="289" r:id="rId29"/>
    <p:sldId id="285" r:id="rId30"/>
    <p:sldId id="284" r:id="rId31"/>
    <p:sldId id="292" r:id="rId32"/>
    <p:sldId id="291" r:id="rId33"/>
    <p:sldId id="290" r:id="rId34"/>
    <p:sldId id="293" r:id="rId35"/>
    <p:sldId id="283" r:id="rId36"/>
    <p:sldId id="286" r:id="rId37"/>
    <p:sldId id="267"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F621AD-7108-8944-B0F4-F1A32C49887A}" v="24" dt="2025-05-01T08:22:25.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94"/>
  </p:normalViewPr>
  <p:slideViewPr>
    <p:cSldViewPr snapToGrid="0">
      <p:cViewPr varScale="1">
        <p:scale>
          <a:sx n="121" d="100"/>
          <a:sy n="121"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9F531-9844-9394-906B-29F660BFA8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6D66CB-7617-9D41-9CE0-DA1D860DCD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FA1600-9BE1-B5B0-34CC-E6A19DA1AF2F}"/>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1E12F8FF-3443-00E1-6E9B-07C937EB5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56176-75F0-0733-25A8-A97C38C605EF}"/>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49580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E7E7-56B0-D32C-0607-475A9AA82E3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3FC556-2494-A352-FD11-98D1D18AC82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943F38-7DE8-AC25-51C2-7129A8B44D3C}"/>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845F56F4-70B3-848B-10F2-653DC5642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0136AD-76A0-8318-0719-7DBF0D4C868D}"/>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965799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AE3D28-DC30-04EC-FF83-0E64B92EF3E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B12909-AE57-B489-0B59-5C0B684A52E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5E907B-2B4F-E837-5C26-932EC6207670}"/>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829B28AF-E270-5D95-5A8A-AE02803CE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765CD3-7D99-02C3-1F09-06CB5CF3D03A}"/>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8975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B6F5-2ECD-E14E-65FC-211EF64B34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863E2C-20BC-1C50-135E-EFDE553E5D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B9E29D-5D0F-CAC9-B95C-4BA83D3D9D60}"/>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E1866A8B-8948-59E3-3BD8-A64A4B1C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A6EF6-15C2-2D08-E7B9-325717D6E501}"/>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12842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0A9-5689-F808-9202-521CFD0A0AB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3B655BF-8DDC-3603-4762-7DDCE26487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47F6016-16EE-4760-41AA-908C368F485E}"/>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44DCB83D-3E47-084D-D9F1-CDB93B615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DB3F99-CF01-81CD-9C07-D3C0065881DB}"/>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529753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D63D-AA27-3F65-8FD2-D965E1CAA7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ADCF52-B238-9B6E-5942-E01D9D3C560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6A536F-1861-8EC0-3D98-5856D1624CA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4A9F7DF-77A8-9D3E-5D38-4D72788D3347}"/>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6" name="Footer Placeholder 5">
            <a:extLst>
              <a:ext uri="{FF2B5EF4-FFF2-40B4-BE49-F238E27FC236}">
                <a16:creationId xmlns:a16="http://schemas.microsoft.com/office/drawing/2014/main" id="{3E3721B2-2CA6-DD11-3866-EBAB33D8D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487C3-C3D9-2AF8-8FAF-79829C8703EC}"/>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840745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1667-557A-A21F-865C-2D3DED8E39A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E33ADDE-A0B3-9A42-62AD-E2DA7864E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7FFD65-C2BA-7EA8-EE42-6419988033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DBB1E1E-643D-EDC7-1F2E-D81B282177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862E51-3FC1-387F-D819-58852AF6DA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7F35A69-073E-4BB3-3529-5359FEBDE685}"/>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8" name="Footer Placeholder 7">
            <a:extLst>
              <a:ext uri="{FF2B5EF4-FFF2-40B4-BE49-F238E27FC236}">
                <a16:creationId xmlns:a16="http://schemas.microsoft.com/office/drawing/2014/main" id="{F9B07514-E3F1-DF05-5C99-BB09EB72EC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760278-1CC1-1EC3-416D-25F8B87C01E6}"/>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96867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3F00-AA64-E48F-EDE3-05ACC78DD8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EEB82EE-0E59-AD2E-33C3-B928855FAA53}"/>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4" name="Footer Placeholder 3">
            <a:extLst>
              <a:ext uri="{FF2B5EF4-FFF2-40B4-BE49-F238E27FC236}">
                <a16:creationId xmlns:a16="http://schemas.microsoft.com/office/drawing/2014/main" id="{5345E801-1EDD-2761-3ABE-AE19812F0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73C90E-0C6D-13FC-69C4-BAE73C969D5D}"/>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007229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DB0DF-487B-2EA8-7F78-2ED46E0E037C}"/>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3" name="Footer Placeholder 2">
            <a:extLst>
              <a:ext uri="{FF2B5EF4-FFF2-40B4-BE49-F238E27FC236}">
                <a16:creationId xmlns:a16="http://schemas.microsoft.com/office/drawing/2014/main" id="{1B0F52A6-3925-7664-3E5A-E067F692A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DF3AFB-3E8C-2210-2B78-9DBEAADA5178}"/>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06623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DE64-5E67-DE63-CE05-4BA92C7612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01575B6-7355-0F2C-4547-45A3CA7E0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9278EB-2C2F-D00F-E14B-FC519ADBA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DC131B-EF0C-6E7C-1690-D01C1715371E}"/>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6" name="Footer Placeholder 5">
            <a:extLst>
              <a:ext uri="{FF2B5EF4-FFF2-40B4-BE49-F238E27FC236}">
                <a16:creationId xmlns:a16="http://schemas.microsoft.com/office/drawing/2014/main" id="{A6658865-82F8-340E-547B-5DEDB2384C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A4169-21E6-C125-65BB-B4DC61F9A61E}"/>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39588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F825-6AFD-6BDC-D789-E3A75C6CC6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140112-2ADE-40D9-A43E-DF48CE598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F45435-D99F-6CF5-B281-7D5860795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1E2CAC-AE84-A08A-3036-4FEDE524E7A9}"/>
              </a:ext>
            </a:extLst>
          </p:cNvPr>
          <p:cNvSpPr>
            <a:spLocks noGrp="1"/>
          </p:cNvSpPr>
          <p:nvPr>
            <p:ph type="dt" sz="half" idx="10"/>
          </p:nvPr>
        </p:nvSpPr>
        <p:spPr/>
        <p:txBody>
          <a:bodyPr/>
          <a:lstStyle/>
          <a:p>
            <a:fld id="{F33589BC-5856-FE45-AEFC-F48FD1489961}" type="datetimeFigureOut">
              <a:rPr lang="en-US" smtClean="0"/>
              <a:t>5/2/25</a:t>
            </a:fld>
            <a:endParaRPr lang="en-US"/>
          </a:p>
        </p:txBody>
      </p:sp>
      <p:sp>
        <p:nvSpPr>
          <p:cNvPr id="6" name="Footer Placeholder 5">
            <a:extLst>
              <a:ext uri="{FF2B5EF4-FFF2-40B4-BE49-F238E27FC236}">
                <a16:creationId xmlns:a16="http://schemas.microsoft.com/office/drawing/2014/main" id="{5A15B890-0272-3A6A-3DE3-EC659303A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D7D79-0EC6-6112-B7AB-4C7D593159BA}"/>
              </a:ext>
            </a:extLst>
          </p:cNvPr>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276124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C4F83F-E52A-BA3B-513E-3D16B6435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9A750A1-C4D5-9686-331C-492C5EB93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D20B06-0235-1915-04A7-AA1BEA8B5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3589BC-5856-FE45-AEFC-F48FD1489961}" type="datetimeFigureOut">
              <a:rPr lang="en-US" smtClean="0"/>
              <a:t>5/2/25</a:t>
            </a:fld>
            <a:endParaRPr lang="en-US"/>
          </a:p>
        </p:txBody>
      </p:sp>
      <p:sp>
        <p:nvSpPr>
          <p:cNvPr id="5" name="Footer Placeholder 4">
            <a:extLst>
              <a:ext uri="{FF2B5EF4-FFF2-40B4-BE49-F238E27FC236}">
                <a16:creationId xmlns:a16="http://schemas.microsoft.com/office/drawing/2014/main" id="{88AD5EFF-4FB6-7441-4B1D-052D972AC0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7B9353-5E54-C2E2-8477-718483C5F5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403971-C8BA-AC40-BB93-8FEC29A58E6D}" type="slidenum">
              <a:rPr lang="en-US" smtClean="0"/>
              <a:t>‹#›</a:t>
            </a:fld>
            <a:endParaRPr lang="en-US"/>
          </a:p>
        </p:txBody>
      </p:sp>
    </p:spTree>
    <p:extLst>
      <p:ext uri="{BB962C8B-B14F-4D97-AF65-F5344CB8AC3E}">
        <p14:creationId xmlns:p14="http://schemas.microsoft.com/office/powerpoint/2010/main" val="4250018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7C23-16B2-0C94-171B-F156D5DD8A8A}"/>
              </a:ext>
            </a:extLst>
          </p:cNvPr>
          <p:cNvPicPr>
            <a:picLocks noChangeAspect="1"/>
          </p:cNvPicPr>
          <p:nvPr/>
        </p:nvPicPr>
        <p:blipFill>
          <a:blip r:embed="rId2"/>
          <a:srcRect t="18716" b="25034"/>
          <a:stretch/>
        </p:blipFill>
        <p:spPr>
          <a:xfrm>
            <a:off x="20" y="10"/>
            <a:ext cx="12191979" cy="6857990"/>
          </a:xfrm>
          <a:prstGeom prst="rect">
            <a:avLst/>
          </a:prstGeom>
        </p:spPr>
      </p:pic>
      <p:sp>
        <p:nvSpPr>
          <p:cNvPr id="2" name="Title 1">
            <a:extLst>
              <a:ext uri="{FF2B5EF4-FFF2-40B4-BE49-F238E27FC236}">
                <a16:creationId xmlns:a16="http://schemas.microsoft.com/office/drawing/2014/main" id="{13BC6BF4-8F83-C718-698D-1CF4487C49AC}"/>
              </a:ext>
            </a:extLst>
          </p:cNvPr>
          <p:cNvSpPr>
            <a:spLocks noGrp="1"/>
          </p:cNvSpPr>
          <p:nvPr>
            <p:ph type="ctrTitle"/>
          </p:nvPr>
        </p:nvSpPr>
        <p:spPr>
          <a:xfrm>
            <a:off x="438910" y="978408"/>
            <a:ext cx="10187049" cy="3969960"/>
          </a:xfrm>
        </p:spPr>
        <p:txBody>
          <a:bodyPr anchor="t">
            <a:normAutofit fontScale="90000"/>
          </a:bodyPr>
          <a:lstStyle/>
          <a:p>
            <a:r>
              <a:rPr lang="en-IN" b="0" dirty="0" err="1">
                <a:latin typeface="ADLaM Display" panose="02010000000000000000" pitchFamily="2" charset="77"/>
                <a:ea typeface="ADLaM Display" panose="02010000000000000000" pitchFamily="2" charset="77"/>
                <a:cs typeface="ADLaM Display" panose="02010000000000000000" pitchFamily="2" charset="77"/>
              </a:rPr>
              <a:t>RhythmRestore</a:t>
            </a:r>
            <a:r>
              <a:rPr lang="en-IN" b="0" dirty="0">
                <a:latin typeface="ADLaM Display" panose="02010000000000000000" pitchFamily="2" charset="77"/>
                <a:ea typeface="ADLaM Display" panose="02010000000000000000" pitchFamily="2" charset="77"/>
                <a:cs typeface="ADLaM Display" panose="02010000000000000000" pitchFamily="2" charset="77"/>
              </a:rPr>
              <a:t>: A Smart System for Circadian Balance and Sleep Wellness</a:t>
            </a:r>
            <a:br>
              <a:rPr lang="en-IN" b="0" dirty="0">
                <a:latin typeface="ADLaM Display" panose="02010000000000000000" pitchFamily="2" charset="77"/>
                <a:ea typeface="ADLaM Display" panose="02010000000000000000" pitchFamily="2" charset="77"/>
                <a:cs typeface="ADLaM Display" panose="02010000000000000000" pitchFamily="2" charset="77"/>
              </a:rPr>
            </a:br>
            <a:r>
              <a:rPr lang="en-IN" b="0" dirty="0">
                <a:latin typeface="ADLaM Display" panose="02010000000000000000" pitchFamily="2" charset="77"/>
                <a:ea typeface="ADLaM Display" panose="02010000000000000000" pitchFamily="2" charset="77"/>
                <a:cs typeface="ADLaM Display" panose="02010000000000000000" pitchFamily="2" charset="77"/>
              </a:rPr>
              <a:t>				</a:t>
            </a:r>
            <a:r>
              <a:rPr lang="en-IN" sz="3600" b="0" dirty="0">
                <a:latin typeface="ADLaM Display" panose="02010000000000000000" pitchFamily="2" charset="77"/>
                <a:ea typeface="ADLaM Display" panose="02010000000000000000" pitchFamily="2" charset="77"/>
                <a:cs typeface="ADLaM Display" panose="02010000000000000000" pitchFamily="2" charset="77"/>
              </a:rPr>
              <a:t>IOMP IT-25-04</a:t>
            </a:r>
            <a:endParaRPr lang="en-US" sz="3600" dirty="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3" name="Subtitle 2">
            <a:extLst>
              <a:ext uri="{FF2B5EF4-FFF2-40B4-BE49-F238E27FC236}">
                <a16:creationId xmlns:a16="http://schemas.microsoft.com/office/drawing/2014/main" id="{EB805D75-5B20-E337-B3B3-A55F31F6E1D0}"/>
              </a:ext>
            </a:extLst>
          </p:cNvPr>
          <p:cNvSpPr>
            <a:spLocks noGrp="1"/>
          </p:cNvSpPr>
          <p:nvPr>
            <p:ph type="subTitle" idx="1"/>
          </p:nvPr>
        </p:nvSpPr>
        <p:spPr>
          <a:xfrm>
            <a:off x="438910" y="4948369"/>
            <a:ext cx="4381634" cy="1157436"/>
          </a:xfrm>
        </p:spPr>
        <p:txBody>
          <a:bodyPr anchor="b">
            <a:normAutofit fontScale="92500" lnSpcReduction="10000"/>
          </a:bodyPr>
          <a:lstStyle/>
          <a:p>
            <a:r>
              <a:rPr lang="en-US" sz="2400" dirty="0">
                <a:latin typeface="Abadi" panose="020F0502020204030204" pitchFamily="34" charset="0"/>
              </a:rPr>
              <a:t>-By</a:t>
            </a:r>
          </a:p>
          <a:p>
            <a:r>
              <a:rPr lang="en-US" sz="2400" dirty="0">
                <a:latin typeface="Abadi" panose="020F0502020204030204" pitchFamily="34" charset="0"/>
              </a:rPr>
              <a:t>M.MEGHA REDDY(22261A1238)</a:t>
            </a:r>
          </a:p>
          <a:p>
            <a:r>
              <a:rPr lang="en-US" sz="2400" dirty="0">
                <a:latin typeface="Abadi" panose="020F0502020204030204" pitchFamily="34" charset="0"/>
              </a:rPr>
              <a:t>ROHAN SIDHARTH(22261A1250)</a:t>
            </a:r>
          </a:p>
        </p:txBody>
      </p:sp>
      <p:sp>
        <p:nvSpPr>
          <p:cNvPr id="5" name="TextBox 4">
            <a:extLst>
              <a:ext uri="{FF2B5EF4-FFF2-40B4-BE49-F238E27FC236}">
                <a16:creationId xmlns:a16="http://schemas.microsoft.com/office/drawing/2014/main" id="{2B842043-A08B-C063-D5D5-50301BB411B5}"/>
              </a:ext>
            </a:extLst>
          </p:cNvPr>
          <p:cNvSpPr txBox="1"/>
          <p:nvPr/>
        </p:nvSpPr>
        <p:spPr>
          <a:xfrm>
            <a:off x="7577959" y="4635062"/>
            <a:ext cx="3552496" cy="1200329"/>
          </a:xfrm>
          <a:prstGeom prst="rect">
            <a:avLst/>
          </a:prstGeom>
          <a:noFill/>
        </p:spPr>
        <p:txBody>
          <a:bodyPr wrap="square" rtlCol="0">
            <a:spAutoFit/>
          </a:bodyPr>
          <a:lstStyle/>
          <a:p>
            <a:r>
              <a:rPr lang="en-US" dirty="0" err="1"/>
              <a:t>Dr.CH.Prem</a:t>
            </a:r>
            <a:r>
              <a:rPr lang="en-US" dirty="0"/>
              <a:t> Kumar</a:t>
            </a:r>
          </a:p>
          <a:p>
            <a:r>
              <a:rPr lang="en-US" dirty="0"/>
              <a:t>(Internal Supervisor)</a:t>
            </a:r>
          </a:p>
          <a:p>
            <a:endParaRPr lang="en-US" dirty="0"/>
          </a:p>
          <a:p>
            <a:endParaRPr lang="en-US" dirty="0"/>
          </a:p>
        </p:txBody>
      </p:sp>
    </p:spTree>
    <p:extLst>
      <p:ext uri="{BB962C8B-B14F-4D97-AF65-F5344CB8AC3E}">
        <p14:creationId xmlns:p14="http://schemas.microsoft.com/office/powerpoint/2010/main" val="67381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34A687-6093-A7EE-5DC9-ECDE3DEA2739}"/>
              </a:ext>
            </a:extLst>
          </p:cNvPr>
          <p:cNvSpPr>
            <a:spLocks noGrp="1"/>
          </p:cNvSpPr>
          <p:nvPr>
            <p:ph type="title"/>
          </p:nvPr>
        </p:nvSpPr>
        <p:spPr>
          <a:xfrm>
            <a:off x="1722250" y="275064"/>
            <a:ext cx="10515600" cy="1325563"/>
          </a:xfrm>
        </p:spPr>
        <p:txBody>
          <a:bodyPr>
            <a:normAutofit/>
          </a:bodyPr>
          <a:lstStyle/>
          <a:p>
            <a:r>
              <a:rPr lang="en-US" sz="5400" b="1" dirty="0">
                <a:latin typeface="Chalkboard SE" panose="03050602040202020205" pitchFamily="66" charset="77"/>
              </a:rPr>
              <a:t>LITERATURE SURVEY</a:t>
            </a:r>
          </a:p>
        </p:txBody>
      </p:sp>
      <p:graphicFrame>
        <p:nvGraphicFramePr>
          <p:cNvPr id="4" name="Content Placeholder 3">
            <a:extLst>
              <a:ext uri="{FF2B5EF4-FFF2-40B4-BE49-F238E27FC236}">
                <a16:creationId xmlns:a16="http://schemas.microsoft.com/office/drawing/2014/main" id="{18F79824-ECDE-9667-AC37-A31E5D86CB72}"/>
              </a:ext>
            </a:extLst>
          </p:cNvPr>
          <p:cNvGraphicFramePr>
            <a:graphicFrameLocks noGrp="1"/>
          </p:cNvGraphicFramePr>
          <p:nvPr>
            <p:ph idx="1"/>
            <p:extLst>
              <p:ext uri="{D42A27DB-BD31-4B8C-83A1-F6EECF244321}">
                <p14:modId xmlns:p14="http://schemas.microsoft.com/office/powerpoint/2010/main" val="502716894"/>
              </p:ext>
            </p:extLst>
          </p:nvPr>
        </p:nvGraphicFramePr>
        <p:xfrm>
          <a:off x="717884" y="1690688"/>
          <a:ext cx="10515603" cy="4997780"/>
        </p:xfrm>
        <a:graphic>
          <a:graphicData uri="http://schemas.openxmlformats.org/drawingml/2006/table">
            <a:tbl>
              <a:tblPr>
                <a:noFill/>
              </a:tblPr>
              <a:tblGrid>
                <a:gridCol w="1224790">
                  <a:extLst>
                    <a:ext uri="{9D8B030D-6E8A-4147-A177-3AD203B41FA5}">
                      <a16:colId xmlns:a16="http://schemas.microsoft.com/office/drawing/2014/main" val="1715242908"/>
                    </a:ext>
                  </a:extLst>
                </a:gridCol>
                <a:gridCol w="1975905">
                  <a:extLst>
                    <a:ext uri="{9D8B030D-6E8A-4147-A177-3AD203B41FA5}">
                      <a16:colId xmlns:a16="http://schemas.microsoft.com/office/drawing/2014/main" val="3479366092"/>
                    </a:ext>
                  </a:extLst>
                </a:gridCol>
                <a:gridCol w="1655610">
                  <a:extLst>
                    <a:ext uri="{9D8B030D-6E8A-4147-A177-3AD203B41FA5}">
                      <a16:colId xmlns:a16="http://schemas.microsoft.com/office/drawing/2014/main" val="3233709117"/>
                    </a:ext>
                  </a:extLst>
                </a:gridCol>
                <a:gridCol w="1903725">
                  <a:extLst>
                    <a:ext uri="{9D8B030D-6E8A-4147-A177-3AD203B41FA5}">
                      <a16:colId xmlns:a16="http://schemas.microsoft.com/office/drawing/2014/main" val="2327786774"/>
                    </a:ext>
                  </a:extLst>
                </a:gridCol>
                <a:gridCol w="1354488">
                  <a:extLst>
                    <a:ext uri="{9D8B030D-6E8A-4147-A177-3AD203B41FA5}">
                      <a16:colId xmlns:a16="http://schemas.microsoft.com/office/drawing/2014/main" val="976812876"/>
                    </a:ext>
                  </a:extLst>
                </a:gridCol>
                <a:gridCol w="2401085">
                  <a:extLst>
                    <a:ext uri="{9D8B030D-6E8A-4147-A177-3AD203B41FA5}">
                      <a16:colId xmlns:a16="http://schemas.microsoft.com/office/drawing/2014/main" val="2183722925"/>
                    </a:ext>
                  </a:extLst>
                </a:gridCol>
              </a:tblGrid>
              <a:tr h="502367">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Author Names, Year</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Journal / Conference Name &amp; Publisher</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Methodology / Algorithms Used</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Merits</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Demerits</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Research Gaps</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3323606"/>
                  </a:ext>
                </a:extLst>
              </a:tr>
              <a:tr h="783866">
                <a:tc>
                  <a:txBody>
                    <a:bodyPr/>
                    <a:lstStyle/>
                    <a:p>
                      <a:r>
                        <a:rPr lang="en-IN" sz="1200" b="1" cap="none" spc="0" dirty="0">
                          <a:solidFill>
                            <a:schemeClr val="tx1"/>
                          </a:solidFill>
                          <a:latin typeface="Times New Roman" panose="02020603050405020304" pitchFamily="18" charset="0"/>
                          <a:cs typeface="Times New Roman" panose="02020603050405020304" pitchFamily="18" charset="0"/>
                        </a:rPr>
                        <a:t>[1]C. </a:t>
                      </a:r>
                      <a:r>
                        <a:rPr lang="en-IN" sz="1200" b="1" cap="none" spc="0" dirty="0" err="1">
                          <a:solidFill>
                            <a:schemeClr val="tx1"/>
                          </a:solidFill>
                          <a:latin typeface="Times New Roman" panose="02020603050405020304" pitchFamily="18" charset="0"/>
                          <a:cs typeface="Times New Roman" panose="02020603050405020304" pitchFamily="18" charset="0"/>
                        </a:rPr>
                        <a:t>della</a:t>
                      </a:r>
                      <a:r>
                        <a:rPr lang="en-IN" sz="1200" b="1" cap="none" spc="0" dirty="0">
                          <a:solidFill>
                            <a:schemeClr val="tx1"/>
                          </a:solidFill>
                          <a:latin typeface="Times New Roman" panose="02020603050405020304" pitchFamily="18" charset="0"/>
                          <a:cs typeface="Times New Roman" panose="02020603050405020304" pitchFamily="18" charset="0"/>
                        </a:rPr>
                        <a:t> Monica et al., 2024</a:t>
                      </a:r>
                      <a:endParaRPr lang="en-IN" sz="1200" cap="none" spc="0" dirty="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Clocks &amp; Sleep, vol. 6, no. 1, pp. 129-155</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Digital Technology for Monitoring Sleep, Circadian Rhythms, Sleep/Wake Cycles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Comprehensive protocol for monitoring sleep and circadian rhythms, focus on older people and those with dementia</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Limited to specific population groups (older people, dementia patients)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Need for more inclusive data for different age groups and conditions, better integration with other devices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29349765"/>
                  </a:ext>
                </a:extLst>
              </a:tr>
              <a:tr h="924615">
                <a:tc>
                  <a:txBody>
                    <a:bodyPr/>
                    <a:lstStyle/>
                    <a:p>
                      <a:r>
                        <a:rPr lang="en-IN" sz="1200" b="1" cap="none" spc="0" dirty="0">
                          <a:solidFill>
                            <a:schemeClr val="tx1"/>
                          </a:solidFill>
                          <a:latin typeface="Times New Roman" panose="02020603050405020304" pitchFamily="18" charset="0"/>
                          <a:cs typeface="Times New Roman" panose="02020603050405020304" pitchFamily="18" charset="0"/>
                        </a:rPr>
                        <a:t>[2]F. Wu et al., 2024</a:t>
                      </a:r>
                      <a:endParaRPr lang="en-IN" sz="1200" cap="none" spc="0" dirty="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arXiv preprint, doi: 2404.03408</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Wearable Devices for Circadian Rhythm Monitoring (Activity, Heart Rate, Core Body Temperature)</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Comparative analysis of commercial wearables, shows efficacy in circadian rhythm monitoring</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High dependency on wearable devices, limited flexibility in non-wearable solutions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Lack of deep integration with existing health systems and non-wearable options, need for more personalized recommendations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02493519"/>
                  </a:ext>
                </a:extLst>
              </a:tr>
              <a:tr h="783866">
                <a:tc>
                  <a:txBody>
                    <a:bodyPr/>
                    <a:lstStyle/>
                    <a:p>
                      <a:r>
                        <a:rPr lang="en-IN" sz="1200" b="1" cap="none" spc="0" dirty="0">
                          <a:solidFill>
                            <a:schemeClr val="tx1"/>
                          </a:solidFill>
                          <a:latin typeface="Times New Roman" panose="02020603050405020304" pitchFamily="18" charset="0"/>
                          <a:cs typeface="Times New Roman" panose="02020603050405020304" pitchFamily="18" charset="0"/>
                        </a:rPr>
                        <a:t>[3]A. Nguyen et al., 2022</a:t>
                      </a:r>
                      <a:endParaRPr lang="en-IN" sz="1200" cap="none" spc="0" dirty="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arXiv preprint, doi: 2211.02592</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Real-time Acoustic Stimulation for Sleep Improvement, Closed-loop System</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dirty="0">
                          <a:solidFill>
                            <a:schemeClr val="tx1"/>
                          </a:solidFill>
                          <a:latin typeface="Times New Roman" panose="02020603050405020304" pitchFamily="18" charset="0"/>
                          <a:cs typeface="Times New Roman" panose="02020603050405020304" pitchFamily="18" charset="0"/>
                        </a:rPr>
                        <a:t>Personalized real-time sleep improvement using closed-loop acoustic stimulation</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Requires continuous monitoring, may not suit all users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More personalized intervention options based on mood, need for cross-application integration with sleep data</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7685556"/>
                  </a:ext>
                </a:extLst>
              </a:tr>
              <a:tr h="924615">
                <a:tc>
                  <a:txBody>
                    <a:bodyPr/>
                    <a:lstStyle/>
                    <a:p>
                      <a:r>
                        <a:rPr lang="en-IN" sz="1200" b="1" cap="none" spc="0" dirty="0">
                          <a:solidFill>
                            <a:schemeClr val="tx1"/>
                          </a:solidFill>
                          <a:latin typeface="Times New Roman" panose="02020603050405020304" pitchFamily="18" charset="0"/>
                          <a:cs typeface="Times New Roman" panose="02020603050405020304" pitchFamily="18" charset="0"/>
                        </a:rPr>
                        <a:t>[4]S. </a:t>
                      </a:r>
                      <a:r>
                        <a:rPr lang="en-IN" sz="1200" b="1" cap="none" spc="0" dirty="0" err="1">
                          <a:solidFill>
                            <a:schemeClr val="tx1"/>
                          </a:solidFill>
                          <a:latin typeface="Times New Roman" panose="02020603050405020304" pitchFamily="18" charset="0"/>
                          <a:cs typeface="Times New Roman" panose="02020603050405020304" pitchFamily="18" charset="0"/>
                        </a:rPr>
                        <a:t>Rostaminia</a:t>
                      </a:r>
                      <a:r>
                        <a:rPr lang="en-IN" sz="1200" b="1" cap="none" spc="0" dirty="0">
                          <a:solidFill>
                            <a:schemeClr val="tx1"/>
                          </a:solidFill>
                          <a:latin typeface="Times New Roman" panose="02020603050405020304" pitchFamily="18" charset="0"/>
                          <a:cs typeface="Times New Roman" panose="02020603050405020304" pitchFamily="18" charset="0"/>
                        </a:rPr>
                        <a:t> et al., 2021</a:t>
                      </a:r>
                      <a:endParaRPr lang="en-IN" sz="1200" cap="none" spc="0" dirty="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b="1" cap="none" spc="0">
                          <a:solidFill>
                            <a:schemeClr val="tx1"/>
                          </a:solidFill>
                          <a:latin typeface="Times New Roman" panose="02020603050405020304" pitchFamily="18" charset="0"/>
                          <a:cs typeface="Times New Roman" panose="02020603050405020304" pitchFamily="18" charset="0"/>
                        </a:rPr>
                        <a:t>arXiv preprint, doi: 2106.07645</a:t>
                      </a:r>
                      <a:endParaRPr lang="en-IN" sz="1200" cap="none" spc="0">
                        <a:solidFill>
                          <a:schemeClr val="tx1"/>
                        </a:solidFill>
                        <a:latin typeface="Times New Roman" panose="02020603050405020304" pitchFamily="18" charset="0"/>
                        <a:cs typeface="Times New Roman" panose="02020603050405020304" pitchFamily="18" charset="0"/>
                      </a:endParaRP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Brain Activity &amp; Physiological Signal Sensing (All-textile Eye Mask)</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Innovative all-textile mask for non-invasive sleep monitoring, robust sensing of brain activity</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a:solidFill>
                            <a:schemeClr val="tx1"/>
                          </a:solidFill>
                          <a:latin typeface="Times New Roman" panose="02020603050405020304" pitchFamily="18" charset="0"/>
                          <a:cs typeface="Times New Roman" panose="02020603050405020304" pitchFamily="18" charset="0"/>
                        </a:rPr>
                        <a:t>May be uncomfortable for extended use, limited availability of similar devices</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IN" sz="1200" cap="none" spc="0" dirty="0">
                          <a:solidFill>
                            <a:schemeClr val="tx1"/>
                          </a:solidFill>
                          <a:latin typeface="Times New Roman" panose="02020603050405020304" pitchFamily="18" charset="0"/>
                          <a:cs typeface="Times New Roman" panose="02020603050405020304" pitchFamily="18" charset="0"/>
                        </a:rPr>
                        <a:t>Need for more research on long-term usability and comfort, lack of integration with real-time feedback systems for personalized sleep improvement</a:t>
                      </a:r>
                    </a:p>
                  </a:txBody>
                  <a:tcPr marL="97442" marR="97442" marT="97442" marB="9744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68405629"/>
                  </a:ext>
                </a:extLst>
              </a:tr>
            </a:tbl>
          </a:graphicData>
        </a:graphic>
      </p:graphicFrame>
    </p:spTree>
    <p:extLst>
      <p:ext uri="{BB962C8B-B14F-4D97-AF65-F5344CB8AC3E}">
        <p14:creationId xmlns:p14="http://schemas.microsoft.com/office/powerpoint/2010/main" val="111237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CBA7F-075E-D292-A96B-99A6C32E8B1F}"/>
              </a:ext>
            </a:extLst>
          </p:cNvPr>
          <p:cNvSpPr>
            <a:spLocks noGrp="1"/>
          </p:cNvSpPr>
          <p:nvPr>
            <p:ph type="title"/>
          </p:nvPr>
        </p:nvSpPr>
        <p:spPr>
          <a:xfrm>
            <a:off x="1285238" y="755343"/>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PROBLEM STATEMENT</a:t>
            </a:r>
          </a:p>
        </p:txBody>
      </p:sp>
      <p:sp>
        <p:nvSpPr>
          <p:cNvPr id="4" name="TextBox 3">
            <a:extLst>
              <a:ext uri="{FF2B5EF4-FFF2-40B4-BE49-F238E27FC236}">
                <a16:creationId xmlns:a16="http://schemas.microsoft.com/office/drawing/2014/main" id="{869C2AF9-3425-DC72-9BDC-0EE6ABFFBBB1}"/>
              </a:ext>
            </a:extLst>
          </p:cNvPr>
          <p:cNvSpPr txBox="1"/>
          <p:nvPr/>
        </p:nvSpPr>
        <p:spPr>
          <a:xfrm>
            <a:off x="1285237" y="1970713"/>
            <a:ext cx="8074815" cy="4039726"/>
          </a:xfrm>
          <a:prstGeom prst="rect">
            <a:avLst/>
          </a:prstGeom>
        </p:spPr>
        <p:txBody>
          <a:bodyPr vert="horz" lIns="91440" tIns="45720" rIns="91440" bIns="45720" rtlCol="0" anchor="t">
            <a:noAutofit/>
          </a:bodyPr>
          <a:lstStyle/>
          <a:p>
            <a:pPr marL="171450" indent="-171450" algn="just">
              <a:lnSpc>
                <a:spcPct val="150000"/>
              </a:lnSpc>
              <a:buFont typeface="Arial" panose="020B0604020202020204" pitchFamily="34" charset="0"/>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In today’s fast-paced world, many individuals experience disrupted sleep cycles, irregular routines, and heightened stress levels due to various lifestyle factors such as overwork, skipped meals, excessive screen time, and negative emotional triggers. These disruptions often go unnoticed until they manifest as serious mental or physical health issues, including fatigue, anxiety, poor concentration, or dissociative symptoms. Traditional health systems rely on self-awareness or medical intervention, which may be delayed, inconsistent, or inaccessible to many individuals—especially in high-pressure environments or underserved communities.</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There is a clear need for an intelligent system that can proactively identify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behavioral</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patterns leading to circadian rhythm imbalance and offer timely, actionable guidance. </a:t>
            </a:r>
            <a:r>
              <a:rPr lang="en-IN" sz="1200" b="0" i="1" u="none" strike="noStrike" dirty="0" err="1">
                <a:solidFill>
                  <a:srgbClr val="000000"/>
                </a:solidFill>
                <a:effectLst/>
                <a:latin typeface="Times New Roman" panose="02020603050405020304" pitchFamily="18" charset="0"/>
                <a:cs typeface="Times New Roman" panose="02020603050405020304" pitchFamily="18" charset="0"/>
              </a:rPr>
              <a:t>RhythmRestore</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addresses this need by providing an AI-driven recommendation system that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analyzes</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user-reported lifestyle inputs to generate personalized suggestions aimed at restoring healthy sleep-wake cycles. The system bypasses the need for expensive wearables or real-time biofeedback and instead uses accessible data like mood, sleep duration, daily stressors, and social triggers to assess risk and suggest improvements.</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latin typeface="Times New Roman" panose="02020603050405020304" pitchFamily="18" charset="0"/>
                <a:cs typeface="Times New Roman" panose="02020603050405020304" pitchFamily="18" charset="0"/>
              </a:rPr>
              <a:t>Furthermore, many individuals struggling with sleep or mental fatigue may not recognize the root cause of their symptoms or may lack the tools to act on them effectively. </a:t>
            </a:r>
            <a:r>
              <a:rPr lang="en-IN" sz="1200" b="0" i="1" u="none" strike="noStrike" dirty="0" err="1">
                <a:solidFill>
                  <a:srgbClr val="000000"/>
                </a:solidFill>
                <a:effectLst/>
                <a:latin typeface="Times New Roman" panose="02020603050405020304" pitchFamily="18" charset="0"/>
                <a:cs typeface="Times New Roman" panose="02020603050405020304" pitchFamily="18" charset="0"/>
              </a:rPr>
              <a:t>RhythmRestore</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empowers users by creating a structured, self-reflective, and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behavior</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-oriented feedback loop that encourages sustainable well-being through small but impactful daily changes.</a:t>
            </a:r>
          </a:p>
          <a:p>
            <a:pPr indent="-228600" algn="just">
              <a:lnSpc>
                <a:spcPct val="15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024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C91CE-42F1-5586-15B7-572D6D6CC83E}"/>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OBJECTIVES</a:t>
            </a:r>
          </a:p>
        </p:txBody>
      </p:sp>
      <p:sp>
        <p:nvSpPr>
          <p:cNvPr id="14" name="TextBox 13">
            <a:extLst>
              <a:ext uri="{FF2B5EF4-FFF2-40B4-BE49-F238E27FC236}">
                <a16:creationId xmlns:a16="http://schemas.microsoft.com/office/drawing/2014/main" id="{91B713C1-5342-3B35-FC39-0D0DA5E5926A}"/>
              </a:ext>
            </a:extLst>
          </p:cNvPr>
          <p:cNvSpPr txBox="1"/>
          <p:nvPr/>
        </p:nvSpPr>
        <p:spPr>
          <a:xfrm>
            <a:off x="1285239" y="2669084"/>
            <a:ext cx="8074815" cy="2800395"/>
          </a:xfrm>
          <a:prstGeom prst="rect">
            <a:avLst/>
          </a:prstGeom>
        </p:spPr>
        <p:txBody>
          <a:bodyPr vert="horz" lIns="91440" tIns="45720" rIns="91440" bIns="45720" rtlCol="0" anchor="t">
            <a:noAutofit/>
          </a:bodyPr>
          <a:lstStyle/>
          <a:p>
            <a:pPr marL="285750" indent="-285750" algn="just">
              <a:lnSpc>
                <a:spcPct val="150000"/>
              </a:lnSpc>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Improve sleep quality</a:t>
            </a:r>
            <a:r>
              <a:rPr lang="en-IN" sz="1400" dirty="0">
                <a:latin typeface="Times New Roman" panose="02020603050405020304" pitchFamily="18" charset="0"/>
                <a:cs typeface="Times New Roman" panose="02020603050405020304" pitchFamily="18" charset="0"/>
              </a:rPr>
              <a:t> and </a:t>
            </a:r>
            <a:r>
              <a:rPr lang="en-IN" sz="1400" b="1" dirty="0">
                <a:latin typeface="Times New Roman" panose="02020603050405020304" pitchFamily="18" charset="0"/>
                <a:cs typeface="Times New Roman" panose="02020603050405020304" pitchFamily="18" charset="0"/>
              </a:rPr>
              <a:t>manage sleep disorders</a:t>
            </a:r>
            <a:r>
              <a:rPr lang="en-IN" sz="1400" dirty="0">
                <a:latin typeface="Times New Roman" panose="02020603050405020304" pitchFamily="18" charset="0"/>
                <a:cs typeface="Times New Roman" panose="02020603050405020304" pitchFamily="18" charset="0"/>
              </a:rPr>
              <a:t> through personalized, actionable recommendations delivered via web and SMS notifications.</a:t>
            </a:r>
          </a:p>
          <a:p>
            <a:pPr marL="285750" indent="-285750" algn="just">
              <a:lnSpc>
                <a:spcPct val="150000"/>
              </a:lnSpc>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Apply cybernetic health principles</a:t>
            </a:r>
            <a:r>
              <a:rPr lang="en-IN" sz="1400" dirty="0">
                <a:latin typeface="Times New Roman" panose="02020603050405020304" pitchFamily="18" charset="0"/>
                <a:cs typeface="Times New Roman" panose="02020603050405020304" pitchFamily="18" charset="0"/>
              </a:rPr>
              <a:t> to dynamically adapt based on user </a:t>
            </a:r>
            <a:r>
              <a:rPr lang="en-IN" sz="1400" dirty="0" err="1">
                <a:latin typeface="Times New Roman" panose="02020603050405020304" pitchFamily="18" charset="0"/>
                <a:cs typeface="Times New Roman" panose="02020603050405020304" pitchFamily="18" charset="0"/>
              </a:rPr>
              <a:t>behavior</a:t>
            </a:r>
            <a:r>
              <a:rPr lang="en-IN" sz="1400" dirty="0">
                <a:latin typeface="Times New Roman" panose="02020603050405020304" pitchFamily="18" charset="0"/>
                <a:cs typeface="Times New Roman" panose="02020603050405020304" pitchFamily="18" charset="0"/>
              </a:rPr>
              <a:t> and lifestyle patterns.</a:t>
            </a:r>
          </a:p>
          <a:p>
            <a:pPr marL="285750" indent="-285750" algn="just">
              <a:lnSpc>
                <a:spcPct val="150000"/>
              </a:lnSpc>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Deliver tailored interventions</a:t>
            </a:r>
            <a:r>
              <a:rPr lang="en-IN" sz="1400" dirty="0">
                <a:latin typeface="Times New Roman" panose="02020603050405020304" pitchFamily="18" charset="0"/>
                <a:cs typeface="Times New Roman" panose="02020603050405020304" pitchFamily="18" charset="0"/>
              </a:rPr>
              <a:t> that align with individual lifestyle habits, mood states, and stress levels.</a:t>
            </a:r>
          </a:p>
          <a:p>
            <a:pPr marL="285750" indent="-285750" algn="just">
              <a:lnSpc>
                <a:spcPct val="150000"/>
              </a:lnSpc>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Enable continuous learning</a:t>
            </a:r>
            <a:r>
              <a:rPr lang="en-IN" sz="1400" dirty="0">
                <a:latin typeface="Times New Roman" panose="02020603050405020304" pitchFamily="18" charset="0"/>
                <a:cs typeface="Times New Roman" panose="02020603050405020304" pitchFamily="18" charset="0"/>
              </a:rPr>
              <a:t> within the system to refine and enhance recommendations over time through feedback.</a:t>
            </a:r>
          </a:p>
          <a:p>
            <a:pPr marL="285750" indent="-285750" algn="just">
              <a:lnSpc>
                <a:spcPct val="150000"/>
              </a:lnSpc>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Send personalized health tips via SMS</a:t>
            </a:r>
            <a:r>
              <a:rPr lang="en-IN" sz="1400" dirty="0">
                <a:latin typeface="Times New Roman" panose="02020603050405020304" pitchFamily="18" charset="0"/>
                <a:cs typeface="Times New Roman" panose="02020603050405020304" pitchFamily="18" charset="0"/>
              </a:rPr>
              <a:t>, ensuring users receive timely guidance even without opening the app.</a:t>
            </a:r>
          </a:p>
          <a:p>
            <a:pPr marL="285750" indent="-228600" algn="just">
              <a:lnSpc>
                <a:spcPct val="150000"/>
              </a:lnSpc>
              <a:spcAft>
                <a:spcPts val="600"/>
              </a:spcAf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47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00868-9B0A-4C1B-803E-3E8EF8E51C7B}"/>
              </a:ext>
            </a:extLst>
          </p:cNvPr>
          <p:cNvSpPr>
            <a:spLocks noGrp="1"/>
          </p:cNvSpPr>
          <p:nvPr>
            <p:ph type="title"/>
          </p:nvPr>
        </p:nvSpPr>
        <p:spPr>
          <a:xfrm>
            <a:off x="1169788" y="596496"/>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 MODULES</a:t>
            </a:r>
          </a:p>
        </p:txBody>
      </p:sp>
      <p:sp>
        <p:nvSpPr>
          <p:cNvPr id="4" name="TextBox 3">
            <a:extLst>
              <a:ext uri="{FF2B5EF4-FFF2-40B4-BE49-F238E27FC236}">
                <a16:creationId xmlns:a16="http://schemas.microsoft.com/office/drawing/2014/main" id="{7BC659B0-3E9E-20B1-B619-0ADE0E3826F2}"/>
              </a:ext>
            </a:extLst>
          </p:cNvPr>
          <p:cNvSpPr txBox="1"/>
          <p:nvPr/>
        </p:nvSpPr>
        <p:spPr>
          <a:xfrm>
            <a:off x="1302598" y="2083517"/>
            <a:ext cx="9583404" cy="4774483"/>
          </a:xfrm>
          <a:prstGeom prst="rect">
            <a:avLst/>
          </a:prstGeom>
        </p:spPr>
        <p:txBody>
          <a:bodyPr vert="horz" lIns="91440" tIns="45720" rIns="91440" bIns="45720" rtlCol="0" anchor="t">
            <a:noAutofit/>
          </a:bodyPr>
          <a:lstStyle/>
          <a:p>
            <a:pPr marL="228600" indent="-228600">
              <a:lnSpc>
                <a:spcPct val="150000"/>
              </a:lnSpc>
              <a:buFont typeface="+mj-lt"/>
              <a:buAutoNum type="arabicPeriod"/>
            </a:pPr>
            <a:r>
              <a:rPr lang="en-IN" sz="1200" b="1" dirty="0">
                <a:latin typeface="Times New Roman" panose="02020603050405020304" pitchFamily="18" charset="0"/>
                <a:cs typeface="Times New Roman" panose="02020603050405020304" pitchFamily="18" charset="0"/>
              </a:rPr>
              <a:t>User Input Collection Module</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Collects daily user data through a simple form-based interface.</a:t>
            </a:r>
          </a:p>
          <a:p>
            <a:pPr>
              <a:lnSpc>
                <a:spcPct val="150000"/>
              </a:lnSpc>
            </a:pPr>
            <a:br>
              <a:rPr lang="en-IN" sz="1200" dirty="0">
                <a:latin typeface="Times New Roman" panose="02020603050405020304" pitchFamily="18" charset="0"/>
                <a:cs typeface="Times New Roman" panose="02020603050405020304" pitchFamily="18" charset="0"/>
              </a:rPr>
            </a:br>
            <a:r>
              <a:rPr lang="en-IN" sz="1200" b="1" dirty="0">
                <a:latin typeface="Times New Roman" panose="02020603050405020304" pitchFamily="18" charset="0"/>
                <a:cs typeface="Times New Roman" panose="02020603050405020304" pitchFamily="18" charset="0"/>
              </a:rPr>
              <a:t>2.   Preprocessing &amp; Pattern Recognition Module</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Cleans and organizes the input data for analysis.</a:t>
            </a:r>
          </a:p>
          <a:p>
            <a:pPr>
              <a:lnSpc>
                <a:spcPct val="150000"/>
              </a:lnSpc>
            </a:pPr>
            <a:br>
              <a:rPr lang="en-IN" sz="1200" dirty="0">
                <a:latin typeface="Times New Roman" panose="02020603050405020304" pitchFamily="18" charset="0"/>
                <a:cs typeface="Times New Roman" panose="02020603050405020304" pitchFamily="18" charset="0"/>
              </a:rPr>
            </a:br>
            <a:r>
              <a:rPr lang="en-IN" sz="1200" b="1" dirty="0">
                <a:latin typeface="Times New Roman" panose="02020603050405020304" pitchFamily="18" charset="0"/>
                <a:cs typeface="Times New Roman" panose="02020603050405020304" pitchFamily="18" charset="0"/>
              </a:rPr>
              <a:t>3.    Recommendation Generation Module</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Uses predefined logic and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health insights to generate customized suggestions.</a:t>
            </a:r>
          </a:p>
          <a:p>
            <a:pPr>
              <a:lnSpc>
                <a:spcPct val="150000"/>
              </a:lnSpc>
            </a:pPr>
            <a:endParaRPr lang="en-IN" sz="1200" dirty="0">
              <a:latin typeface="Times New Roman" panose="02020603050405020304" pitchFamily="18" charset="0"/>
              <a:cs typeface="Times New Roman" panose="02020603050405020304" pitchFamily="18" charset="0"/>
            </a:endParaRPr>
          </a:p>
          <a:p>
            <a:pPr>
              <a:lnSpc>
                <a:spcPct val="150000"/>
              </a:lnSpc>
            </a:pPr>
            <a:r>
              <a:rPr lang="en-IN" sz="1200" b="1" dirty="0">
                <a:latin typeface="Times New Roman" panose="02020603050405020304" pitchFamily="18" charset="0"/>
                <a:cs typeface="Times New Roman" panose="02020603050405020304" pitchFamily="18" charset="0"/>
              </a:rPr>
              <a:t>4.</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    Cybernetic Health Monitoring Module</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Implements feedback loops to improve decision-making based on past </a:t>
            </a:r>
            <a:r>
              <a:rPr lang="en-IN" sz="1200" b="0" i="0" u="none" strike="noStrike" dirty="0" err="1">
                <a:solidFill>
                  <a:srgbClr val="000000"/>
                </a:solidFill>
                <a:effectLst/>
                <a:latin typeface="Times New Roman" panose="02020603050405020304" pitchFamily="18" charset="0"/>
                <a:cs typeface="Times New Roman" panose="02020603050405020304" pitchFamily="18" charset="0"/>
              </a:rPr>
              <a:t>behavior</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IN"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208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33A7E-2FAE-5D89-9C41-F5CD6D424B7B}"/>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 ALGORITHM</a:t>
            </a:r>
          </a:p>
        </p:txBody>
      </p:sp>
      <p:sp>
        <p:nvSpPr>
          <p:cNvPr id="4" name="TextBox 3">
            <a:extLst>
              <a:ext uri="{FF2B5EF4-FFF2-40B4-BE49-F238E27FC236}">
                <a16:creationId xmlns:a16="http://schemas.microsoft.com/office/drawing/2014/main" id="{7E569597-3E12-E8DE-CF8D-D6E7174CE58C}"/>
              </a:ext>
            </a:extLst>
          </p:cNvPr>
          <p:cNvSpPr txBox="1"/>
          <p:nvPr/>
        </p:nvSpPr>
        <p:spPr>
          <a:xfrm>
            <a:off x="1285239" y="2581281"/>
            <a:ext cx="8074815" cy="2800395"/>
          </a:xfrm>
          <a:prstGeom prst="rect">
            <a:avLst/>
          </a:prstGeom>
        </p:spPr>
        <p:txBody>
          <a:bodyPr vert="horz" lIns="91440" tIns="45720" rIns="91440" bIns="45720" rtlCol="0" anchor="t">
            <a:normAutofit/>
          </a:bodyPr>
          <a:lstStyle/>
          <a:p>
            <a:pPr>
              <a:lnSpc>
                <a:spcPct val="150000"/>
              </a:lnSpc>
            </a:pPr>
            <a:r>
              <a:rPr lang="en-IN" sz="1200" dirty="0">
                <a:latin typeface="Times New Roman" panose="02020603050405020304" pitchFamily="18" charset="0"/>
                <a:cs typeface="Times New Roman" panose="02020603050405020304" pitchFamily="18" charset="0"/>
              </a:rPr>
              <a:t>In this project, we use a </a:t>
            </a:r>
            <a:r>
              <a:rPr lang="en-IN" sz="1200" b="1" dirty="0">
                <a:latin typeface="Times New Roman" panose="02020603050405020304" pitchFamily="18" charset="0"/>
                <a:cs typeface="Times New Roman" panose="02020603050405020304" pitchFamily="18" charset="0"/>
              </a:rPr>
              <a:t>Rule-Based Prediction</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Simple Machine Learning (Decision Tree)</a:t>
            </a:r>
            <a:r>
              <a:rPr lang="en-IN" sz="1200" dirty="0">
                <a:latin typeface="Times New Roman" panose="02020603050405020304" pitchFamily="18" charset="0"/>
                <a:cs typeface="Times New Roman" panose="02020603050405020304" pitchFamily="18" charset="0"/>
              </a:rPr>
              <a:t> method instead of complex deep learning networks.</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Our system is lightweight and fast, making it ideal for </a:t>
            </a:r>
            <a:r>
              <a:rPr lang="en-IN" sz="1200" dirty="0" err="1">
                <a:latin typeface="Times New Roman" panose="02020603050405020304" pitchFamily="18" charset="0"/>
                <a:cs typeface="Times New Roman" panose="02020603050405020304" pitchFamily="18" charset="0"/>
              </a:rPr>
              <a:t>analyzing</a:t>
            </a: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daily </a:t>
            </a:r>
            <a:r>
              <a:rPr lang="en-IN" sz="1200" b="1" dirty="0" err="1">
                <a:latin typeface="Times New Roman" panose="02020603050405020304" pitchFamily="18" charset="0"/>
                <a:cs typeface="Times New Roman" panose="02020603050405020304" pitchFamily="18" charset="0"/>
              </a:rPr>
              <a:t>behavioral</a:t>
            </a:r>
            <a:r>
              <a:rPr lang="en-IN" sz="1200" b="1" dirty="0">
                <a:latin typeface="Times New Roman" panose="02020603050405020304" pitchFamily="18" charset="0"/>
                <a:cs typeface="Times New Roman" panose="02020603050405020304" pitchFamily="18" charset="0"/>
              </a:rPr>
              <a:t> patterns</a:t>
            </a:r>
            <a:r>
              <a:rPr lang="en-IN" sz="1200" dirty="0">
                <a:latin typeface="Times New Roman" panose="02020603050405020304" pitchFamily="18" charset="0"/>
                <a:cs typeface="Times New Roman" panose="02020603050405020304" pitchFamily="18" charset="0"/>
              </a:rPr>
              <a:t> (sleep, mood, stress, meals) to provide actionable, easy-to-follow recommendations without needing wearables or sensors.</a:t>
            </a:r>
          </a:p>
          <a:p>
            <a:pPr>
              <a:lnSpc>
                <a:spcPct val="150000"/>
              </a:lnSpc>
            </a:pPr>
            <a:r>
              <a:rPr lang="en-IN" sz="1200" dirty="0">
                <a:latin typeface="Times New Roman" panose="02020603050405020304" pitchFamily="18" charset="0"/>
                <a:cs typeface="Times New Roman" panose="02020603050405020304" pitchFamily="18" charset="0"/>
              </a:rPr>
              <a:t>The flow integrates </a:t>
            </a:r>
            <a:r>
              <a:rPr lang="en-IN" sz="1200" b="1" dirty="0">
                <a:latin typeface="Times New Roman" panose="02020603050405020304" pitchFamily="18" charset="0"/>
                <a:cs typeface="Times New Roman" panose="02020603050405020304" pitchFamily="18" charset="0"/>
              </a:rPr>
              <a:t>user input</a:t>
            </a: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pattern recognition</a:t>
            </a: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recommendation generation</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progress monitoring</a:t>
            </a:r>
            <a:r>
              <a:rPr lang="en-IN" sz="1200" dirty="0">
                <a:latin typeface="Times New Roman" panose="02020603050405020304" pitchFamily="18" charset="0"/>
                <a:cs typeface="Times New Roman" panose="02020603050405020304" pitchFamily="18" charset="0"/>
              </a:rPr>
              <a:t> through a gamified feedback system.</a:t>
            </a:r>
          </a:p>
          <a:p>
            <a:pPr indent="-228600" algn="just">
              <a:lnSpc>
                <a:spcPct val="15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330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A36B3C0-93CE-3510-CA13-C6D5C8FFFCFD}"/>
              </a:ext>
            </a:extLst>
          </p:cNvPr>
          <p:cNvSpPr>
            <a:spLocks noGrp="1"/>
          </p:cNvSpPr>
          <p:nvPr>
            <p:ph idx="1"/>
          </p:nvPr>
        </p:nvSpPr>
        <p:spPr>
          <a:xfrm>
            <a:off x="1365789" y="722305"/>
            <a:ext cx="8074815" cy="5227123"/>
          </a:xfrm>
        </p:spPr>
        <p:txBody>
          <a:bodyPr vert="horz" lIns="91440" tIns="45720" rIns="91440" bIns="45720" rtlCol="0" anchor="t">
            <a:noAutofit/>
          </a:bodyPr>
          <a:lstStyle/>
          <a:p>
            <a:pPr>
              <a:lnSpc>
                <a:spcPct val="100000"/>
              </a:lnSpc>
            </a:pPr>
            <a:r>
              <a:rPr lang="en-IN" sz="1200" b="1" dirty="0">
                <a:latin typeface="Times New Roman" panose="02020603050405020304" pitchFamily="18" charset="0"/>
                <a:cs typeface="Times New Roman" panose="02020603050405020304" pitchFamily="18" charset="0"/>
              </a:rPr>
              <a:t>1. Input Layer</a:t>
            </a:r>
          </a:p>
          <a:p>
            <a:pPr>
              <a:lnSpc>
                <a:spcPct val="100000"/>
              </a:lnSpc>
            </a:pPr>
            <a:r>
              <a:rPr lang="en-IN" sz="1200" dirty="0">
                <a:latin typeface="Times New Roman" panose="02020603050405020304" pitchFamily="18" charset="0"/>
                <a:cs typeface="Times New Roman" panose="02020603050405020304" pitchFamily="18" charset="0"/>
              </a:rPr>
              <a:t>The input layer collects </a:t>
            </a:r>
            <a:r>
              <a:rPr lang="en-IN" sz="1200" b="1" dirty="0">
                <a:latin typeface="Times New Roman" panose="02020603050405020304" pitchFamily="18" charset="0"/>
                <a:cs typeface="Times New Roman" panose="02020603050405020304" pitchFamily="18" charset="0"/>
              </a:rPr>
              <a:t>daily lifestyle features</a:t>
            </a:r>
            <a:r>
              <a:rPr lang="en-IN" sz="1200"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Sleep Time</a:t>
            </a:r>
            <a:endParaRPr lang="en-IN" sz="12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Wake Time</a:t>
            </a:r>
            <a:endParaRPr lang="en-IN" sz="12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Meals Skipped</a:t>
            </a:r>
            <a:r>
              <a:rPr lang="en-IN" sz="1200" dirty="0">
                <a:latin typeface="Times New Roman" panose="02020603050405020304" pitchFamily="18" charset="0"/>
                <a:cs typeface="Times New Roman" panose="02020603050405020304" pitchFamily="18" charset="0"/>
              </a:rPr>
              <a:t> (Yes/No/Sometimes)</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Stress Level</a:t>
            </a:r>
            <a:r>
              <a:rPr lang="en-IN" sz="1200" dirty="0">
                <a:latin typeface="Times New Roman" panose="02020603050405020304" pitchFamily="18" charset="0"/>
                <a:cs typeface="Times New Roman" panose="02020603050405020304" pitchFamily="18" charset="0"/>
              </a:rPr>
              <a:t> (1-5 Scale)</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Mood</a:t>
            </a:r>
            <a:r>
              <a:rPr lang="en-IN" sz="1200" dirty="0">
                <a:latin typeface="Times New Roman" panose="02020603050405020304" pitchFamily="18" charset="0"/>
                <a:cs typeface="Times New Roman" panose="02020603050405020304" pitchFamily="18" charset="0"/>
              </a:rPr>
              <a:t> (Happy, Neutral, Sad, Anxious)</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Traffic Exposure</a:t>
            </a:r>
            <a:r>
              <a:rPr lang="en-IN" sz="1200" dirty="0">
                <a:latin typeface="Times New Roman" panose="02020603050405020304" pitchFamily="18" charset="0"/>
                <a:cs typeface="Times New Roman" panose="02020603050405020304" pitchFamily="18" charset="0"/>
              </a:rPr>
              <a:t> (Yes/No)</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Screen Time</a:t>
            </a:r>
            <a:r>
              <a:rPr lang="en-IN" sz="1200" dirty="0">
                <a:latin typeface="Times New Roman" panose="02020603050405020304" pitchFamily="18" charset="0"/>
                <a:cs typeface="Times New Roman" panose="02020603050405020304" pitchFamily="18" charset="0"/>
              </a:rPr>
              <a:t> (in hours)</a:t>
            </a:r>
          </a:p>
          <a:p>
            <a:pPr>
              <a:lnSpc>
                <a:spcPct val="100000"/>
              </a:lnSpc>
            </a:pPr>
            <a:r>
              <a:rPr lang="en-IN" sz="1200" b="1" dirty="0">
                <a:latin typeface="Times New Roman" panose="02020603050405020304" pitchFamily="18" charset="0"/>
                <a:cs typeface="Times New Roman" panose="02020603050405020304" pitchFamily="18" charset="0"/>
              </a:rPr>
              <a:t>Preprocessing tasks:</a:t>
            </a:r>
            <a:endParaRPr lang="en-IN" sz="1200" dirty="0">
              <a:latin typeface="Times New Roman" panose="02020603050405020304" pitchFamily="18" charset="0"/>
              <a:cs typeface="Times New Roman" panose="02020603050405020304" pitchFamily="18" charset="0"/>
            </a:endParaRP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Sleep Duration:</a:t>
            </a:r>
          </a:p>
          <a:p>
            <a:pPr marL="0" indent="0">
              <a:lnSpc>
                <a:spcPct val="100000"/>
              </a:lnSpc>
              <a:buNone/>
            </a:pPr>
            <a:r>
              <a:rPr lang="en-IN" sz="1200" dirty="0">
                <a:latin typeface="Times New Roman" panose="02020603050405020304" pitchFamily="18" charset="0"/>
                <a:cs typeface="Times New Roman" panose="02020603050405020304" pitchFamily="18" charset="0"/>
              </a:rPr>
              <a:t>         Calculated as the difference between Wake Time and Sleep Time (in hours).</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Label Encoding</a:t>
            </a:r>
            <a:r>
              <a:rPr lang="en-IN" sz="1200" dirty="0">
                <a:latin typeface="Times New Roman" panose="02020603050405020304" pitchFamily="18" charset="0"/>
                <a:cs typeface="Times New Roman" panose="02020603050405020304" pitchFamily="18" charset="0"/>
              </a:rPr>
              <a:t>:</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Categorical inputs (Mood, Traffic, Meals Skipped) are encoded into numeric format.</a:t>
            </a:r>
          </a:p>
          <a:p>
            <a:pPr>
              <a:lnSpc>
                <a:spcPct val="10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Missing Values Handling</a:t>
            </a:r>
            <a:r>
              <a:rPr lang="en-IN" sz="1200" dirty="0">
                <a:latin typeface="Times New Roman" panose="02020603050405020304" pitchFamily="18" charset="0"/>
                <a:cs typeface="Times New Roman" panose="02020603050405020304" pitchFamily="18" charset="0"/>
              </a:rPr>
              <a:t>:</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Default values filled for any missing or empty fields.</a:t>
            </a:r>
          </a:p>
          <a:p>
            <a:pPr algn="just">
              <a:lnSpc>
                <a:spcPct val="100000"/>
              </a:lnSpc>
            </a:pPr>
            <a:endParaRPr lang="en-US" sz="1200" b="0" i="0" u="none" strike="noStrike"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88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306E61-5980-7789-869F-36F737231419}"/>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A19DAEC-2A6D-8FEA-89AA-002C036EF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D43AFB74-6EC7-AD0B-B28A-80271AFF7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E8E997-FDF0-E7AD-65CD-BC9F9579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9288C7D-38A0-9F0D-FD0A-5B57FBB18796}"/>
              </a:ext>
            </a:extLst>
          </p:cNvPr>
          <p:cNvSpPr>
            <a:spLocks noGrp="1"/>
          </p:cNvSpPr>
          <p:nvPr>
            <p:ph idx="1"/>
          </p:nvPr>
        </p:nvSpPr>
        <p:spPr>
          <a:xfrm>
            <a:off x="1159115" y="722305"/>
            <a:ext cx="8074815" cy="5227123"/>
          </a:xfrm>
        </p:spPr>
        <p:txBody>
          <a:bodyPr vert="horz" lIns="91440" tIns="45720" rIns="91440" bIns="45720" rtlCol="0" anchor="t">
            <a:noAutofit/>
          </a:bodyPr>
          <a:lstStyle/>
          <a:p>
            <a:pPr>
              <a:lnSpc>
                <a:spcPct val="150000"/>
              </a:lnSpc>
            </a:pPr>
            <a:r>
              <a:rPr lang="en-IN" sz="1200" b="1" dirty="0">
                <a:latin typeface="Times New Roman" panose="02020603050405020304" pitchFamily="18" charset="0"/>
                <a:cs typeface="Times New Roman" panose="02020603050405020304" pitchFamily="18" charset="0"/>
              </a:rPr>
              <a:t>2. Hidden Layer: Pattern Recognition and Recommendation</a:t>
            </a:r>
          </a:p>
          <a:p>
            <a:pPr>
              <a:lnSpc>
                <a:spcPct val="150000"/>
              </a:lnSpc>
            </a:pPr>
            <a:r>
              <a:rPr lang="en-IN" sz="1200" dirty="0">
                <a:latin typeface="Times New Roman" panose="02020603050405020304" pitchFamily="18" charset="0"/>
                <a:cs typeface="Times New Roman" panose="02020603050405020304" pitchFamily="18" charset="0"/>
              </a:rPr>
              <a:t>The hidden layer is where </a:t>
            </a:r>
            <a:r>
              <a:rPr lang="en-IN" sz="1200" b="1" dirty="0">
                <a:latin typeface="Times New Roman" panose="02020603050405020304" pitchFamily="18" charset="0"/>
                <a:cs typeface="Times New Roman" panose="02020603050405020304" pitchFamily="18" charset="0"/>
              </a:rPr>
              <a:t>intelligent prediction</a:t>
            </a:r>
            <a:r>
              <a:rPr lang="en-IN" sz="1200" dirty="0">
                <a:latin typeface="Times New Roman" panose="02020603050405020304" pitchFamily="18" charset="0"/>
                <a:cs typeface="Times New Roman" panose="02020603050405020304" pitchFamily="18" charset="0"/>
              </a:rPr>
              <a:t> happens:</a:t>
            </a:r>
          </a:p>
          <a:p>
            <a:pPr>
              <a:lnSpc>
                <a:spcPct val="150000"/>
              </a:lnSpc>
              <a:buFont typeface="Arial" panose="020B0604020202020204" pitchFamily="34" charset="0"/>
              <a:buChar char="•"/>
            </a:pPr>
            <a:r>
              <a:rPr lang="en-IN" sz="1200" b="1" dirty="0" err="1">
                <a:latin typeface="Times New Roman" panose="02020603050405020304" pitchFamily="18" charset="0"/>
                <a:cs typeface="Times New Roman" panose="02020603050405020304" pitchFamily="18" charset="0"/>
              </a:rPr>
              <a:t>Modeling</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Decision Tree Classifiers</a:t>
            </a:r>
            <a:r>
              <a:rPr lang="en-IN" sz="1200" dirty="0">
                <a:latin typeface="Times New Roman" panose="02020603050405020304" pitchFamily="18" charset="0"/>
                <a:cs typeface="Times New Roman" panose="02020603050405020304" pitchFamily="18" charset="0"/>
              </a:rPr>
              <a:t> are trained for four categories:</a:t>
            </a:r>
          </a:p>
          <a:p>
            <a:pPr marL="1143000" lvl="2" indent="-22860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Diet Recommendation</a:t>
            </a:r>
          </a:p>
          <a:p>
            <a:pPr marL="1143000" lvl="2" indent="-22860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Workout Recommendation</a:t>
            </a:r>
          </a:p>
          <a:p>
            <a:pPr marL="1143000" lvl="2" indent="-22860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Sleep Habit Recommendation</a:t>
            </a:r>
          </a:p>
          <a:p>
            <a:pPr marL="1143000" lvl="2" indent="-22860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Stress Relief Recommendation</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Features for Models</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Sleep Duration</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Meals Skipped</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Stress Level</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Mood</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Traffic Exposure</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Screen Time</a:t>
            </a:r>
          </a:p>
          <a:p>
            <a:pPr algn="just">
              <a:lnSpc>
                <a:spcPct val="150000"/>
              </a:lnSpc>
            </a:pPr>
            <a:endParaRPr lang="en-US" sz="1200" b="0" i="0" u="none" strike="noStrike"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258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119EA50-7C46-374D-CBE4-FB54E708A155}"/>
              </a:ext>
            </a:extLst>
          </p:cNvPr>
          <p:cNvSpPr>
            <a:spLocks noGrp="1"/>
          </p:cNvSpPr>
          <p:nvPr>
            <p:ph idx="1"/>
          </p:nvPr>
        </p:nvSpPr>
        <p:spPr>
          <a:xfrm>
            <a:off x="1209565" y="623275"/>
            <a:ext cx="8074815" cy="5853869"/>
          </a:xfrm>
        </p:spPr>
        <p:txBody>
          <a:bodyPr vert="horz" lIns="91440" tIns="45720" rIns="91440" bIns="45720" rtlCol="0" anchor="t">
            <a:normAutofit fontScale="92500" lnSpcReduction="20000"/>
          </a:bodyPr>
          <a:lstStyle/>
          <a:p>
            <a:pPr>
              <a:lnSpc>
                <a:spcPct val="150000"/>
              </a:lnSpc>
            </a:pPr>
            <a:r>
              <a:rPr lang="en-IN" sz="1200" b="1" dirty="0">
                <a:latin typeface="Times New Roman" panose="02020603050405020304" pitchFamily="18" charset="0"/>
                <a:cs typeface="Times New Roman" panose="02020603050405020304" pitchFamily="18" charset="0"/>
              </a:rPr>
              <a:t>3. Feedback Layer (Cybernetic Monitoring)</a:t>
            </a:r>
          </a:p>
          <a:p>
            <a:pPr>
              <a:lnSpc>
                <a:spcPct val="150000"/>
              </a:lnSpc>
            </a:pPr>
            <a:r>
              <a:rPr lang="en-IN" sz="1200" dirty="0">
                <a:latin typeface="Times New Roman" panose="02020603050405020304" pitchFamily="18" charset="0"/>
                <a:cs typeface="Times New Roman" panose="02020603050405020304" pitchFamily="18" charset="0"/>
              </a:rPr>
              <a:t>After recommendations:</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User provides daily feedback</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"Did your sleep improve today?" (Yes/No)</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"Did you follow your diet today?" (Yes/No)</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Reward System</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1 Star</a:t>
            </a:r>
            <a:r>
              <a:rPr lang="en-IN" sz="1200" dirty="0">
                <a:latin typeface="Times New Roman" panose="02020603050405020304" pitchFamily="18" charset="0"/>
                <a:cs typeface="Times New Roman" panose="02020603050405020304" pitchFamily="18" charset="0"/>
              </a:rPr>
              <a:t> if sleep improved.</a:t>
            </a:r>
          </a:p>
          <a:p>
            <a:pPr marL="742950" lvl="1" indent="-285750">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1 Star</a:t>
            </a:r>
            <a:r>
              <a:rPr lang="en-IN" sz="1200" dirty="0">
                <a:latin typeface="Times New Roman" panose="02020603050405020304" pitchFamily="18" charset="0"/>
                <a:cs typeface="Times New Roman" panose="02020603050405020304" pitchFamily="18" charset="0"/>
              </a:rPr>
              <a:t> if diet was followed.</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Daily feedback is stored in SQLite Database</a:t>
            </a:r>
            <a:r>
              <a:rPr lang="en-IN" sz="1200" dirty="0">
                <a:latin typeface="Times New Roman" panose="02020603050405020304" pitchFamily="18" charset="0"/>
                <a:cs typeface="Times New Roman" panose="02020603050405020304" pitchFamily="18" charset="0"/>
              </a:rPr>
              <a:t> for tracking.</a:t>
            </a:r>
          </a:p>
          <a:p>
            <a:pPr>
              <a:lnSpc>
                <a:spcPct val="150000"/>
              </a:lnSpc>
            </a:pPr>
            <a:r>
              <a:rPr lang="en-IN" sz="1200" b="1" dirty="0">
                <a:latin typeface="Times New Roman" panose="02020603050405020304" pitchFamily="18" charset="0"/>
                <a:cs typeface="Times New Roman" panose="02020603050405020304" pitchFamily="18" charset="0"/>
              </a:rPr>
              <a:t>4. Output Layer: Gamification and Visualization</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Recommendations Display</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Personalized tips shown immediately after submission.</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Star Collection (Gamification)</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Stars earned are visualized by filling a </a:t>
            </a:r>
            <a:r>
              <a:rPr lang="en-IN" sz="1200" b="1" dirty="0">
                <a:latin typeface="Times New Roman" panose="02020603050405020304" pitchFamily="18" charset="0"/>
                <a:cs typeface="Times New Roman" panose="02020603050405020304" pitchFamily="18" charset="0"/>
              </a:rPr>
              <a:t>star jar</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Each day’s performance is recorded.</a:t>
            </a:r>
          </a:p>
          <a:p>
            <a:pPr>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Weekly Progress Visualization</a:t>
            </a:r>
            <a:r>
              <a:rPr lang="en-IN" sz="12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Shows Sleep Hours, Stress Level, and Total Stars Earned for the last 7 days.</a:t>
            </a:r>
          </a:p>
          <a:p>
            <a:pPr marL="742950" lvl="1" indent="-285750">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Progress Cards and Trend Summary to motivate user.</a:t>
            </a:r>
          </a:p>
          <a:p>
            <a:pPr>
              <a:lnSpc>
                <a:spcPct val="150000"/>
              </a:lnSpc>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593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080FF-9CC5-B02B-AA2C-0382E6D0DF97}"/>
              </a:ext>
            </a:extLst>
          </p:cNvPr>
          <p:cNvSpPr>
            <a:spLocks noGrp="1"/>
          </p:cNvSpPr>
          <p:nvPr>
            <p:ph type="title"/>
          </p:nvPr>
        </p:nvSpPr>
        <p:spPr>
          <a:xfrm>
            <a:off x="1067526" y="463196"/>
            <a:ext cx="8074815" cy="1618489"/>
          </a:xfrm>
        </p:spPr>
        <p:txBody>
          <a:bodyPr anchor="ctr">
            <a:normAutofit/>
          </a:bodyPr>
          <a:lstStyle/>
          <a:p>
            <a:r>
              <a:rPr lang="en-US" sz="5400" b="1" dirty="0">
                <a:latin typeface="Chalkboard SE" panose="03050602040202020205" pitchFamily="66" charset="77"/>
              </a:rPr>
              <a:t>ARCHITECTURE</a:t>
            </a:r>
          </a:p>
        </p:txBody>
      </p:sp>
      <p:pic>
        <p:nvPicPr>
          <p:cNvPr id="4" name="Picture 3">
            <a:extLst>
              <a:ext uri="{FF2B5EF4-FFF2-40B4-BE49-F238E27FC236}">
                <a16:creationId xmlns:a16="http://schemas.microsoft.com/office/drawing/2014/main" id="{1750FC7F-74A0-0481-6566-AD4899D88715}"/>
              </a:ext>
            </a:extLst>
          </p:cNvPr>
          <p:cNvPicPr>
            <a:picLocks noChangeAspect="1"/>
          </p:cNvPicPr>
          <p:nvPr/>
        </p:nvPicPr>
        <p:blipFill>
          <a:blip r:embed="rId2"/>
          <a:stretch>
            <a:fillRect/>
          </a:stretch>
        </p:blipFill>
        <p:spPr>
          <a:xfrm>
            <a:off x="2066306" y="1566405"/>
            <a:ext cx="6733310" cy="4488874"/>
          </a:xfrm>
          <a:prstGeom prst="rect">
            <a:avLst/>
          </a:prstGeom>
        </p:spPr>
      </p:pic>
      <p:sp>
        <p:nvSpPr>
          <p:cNvPr id="7" name="Rectangle 6">
            <a:extLst>
              <a:ext uri="{FF2B5EF4-FFF2-40B4-BE49-F238E27FC236}">
                <a16:creationId xmlns:a16="http://schemas.microsoft.com/office/drawing/2014/main" id="{A4E56FF8-36A7-C679-1BA0-D53EB2948B70}"/>
              </a:ext>
            </a:extLst>
          </p:cNvPr>
          <p:cNvSpPr/>
          <p:nvPr/>
        </p:nvSpPr>
        <p:spPr>
          <a:xfrm>
            <a:off x="5118538" y="4897820"/>
            <a:ext cx="1519768" cy="893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15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835C7-218F-7E8F-2474-A87B18F0A5C0}"/>
              </a:ext>
            </a:extLst>
          </p:cNvPr>
          <p:cNvSpPr>
            <a:spLocks noGrp="1"/>
          </p:cNvSpPr>
          <p:nvPr>
            <p:ph type="title"/>
          </p:nvPr>
        </p:nvSpPr>
        <p:spPr>
          <a:xfrm>
            <a:off x="817180" y="2315931"/>
            <a:ext cx="8074815" cy="1618489"/>
          </a:xfrm>
        </p:spPr>
        <p:txBody>
          <a:bodyPr anchor="ctr">
            <a:normAutofit/>
          </a:bodyPr>
          <a:lstStyle/>
          <a:p>
            <a:r>
              <a:rPr lang="en-US" sz="3600" b="1" dirty="0">
                <a:latin typeface="Chalkboard SE" panose="03050602040202020205" pitchFamily="66" charset="77"/>
              </a:rPr>
              <a:t>USE CASE DIAGRAM</a:t>
            </a:r>
          </a:p>
        </p:txBody>
      </p:sp>
      <p:pic>
        <p:nvPicPr>
          <p:cNvPr id="4" name="Picture 2" descr="PlantUML diagram">
            <a:extLst>
              <a:ext uri="{FF2B5EF4-FFF2-40B4-BE49-F238E27FC236}">
                <a16:creationId xmlns:a16="http://schemas.microsoft.com/office/drawing/2014/main" id="{0CA8DD2A-2F45-7830-3821-85E29DD22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258" y="695143"/>
            <a:ext cx="2502575" cy="528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6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GIT - Apps on Google Play">
            <a:extLst>
              <a:ext uri="{FF2B5EF4-FFF2-40B4-BE49-F238E27FC236}">
                <a16:creationId xmlns:a16="http://schemas.microsoft.com/office/drawing/2014/main" id="{333D212A-8AFB-2D4E-67CB-18197EC2F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341"/>
            <a:ext cx="2422566" cy="1211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B2CCBA-A660-4391-7020-621A452FBFA5}"/>
              </a:ext>
            </a:extLst>
          </p:cNvPr>
          <p:cNvSpPr txBox="1"/>
          <p:nvPr/>
        </p:nvSpPr>
        <p:spPr>
          <a:xfrm>
            <a:off x="2102070" y="713611"/>
            <a:ext cx="1082565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MAHATMA GANDHI INSTITUTE OF TECHNOLOGY(A)</a:t>
            </a:r>
          </a:p>
          <a:p>
            <a:r>
              <a:rPr lang="en-US" sz="2400" b="1" dirty="0">
                <a:latin typeface="Times New Roman" panose="02020603050405020304" pitchFamily="18" charset="0"/>
                <a:cs typeface="Times New Roman" panose="02020603050405020304" pitchFamily="18" charset="0"/>
              </a:rPr>
              <a:t>   DEPARTMENT OF INFORMATION TECHNOLOGY</a:t>
            </a:r>
          </a:p>
        </p:txBody>
      </p:sp>
      <p:sp>
        <p:nvSpPr>
          <p:cNvPr id="5" name="TextBox 4">
            <a:extLst>
              <a:ext uri="{FF2B5EF4-FFF2-40B4-BE49-F238E27FC236}">
                <a16:creationId xmlns:a16="http://schemas.microsoft.com/office/drawing/2014/main" id="{474BA03A-F1F9-9FFA-F97D-54418DE44DF5}"/>
              </a:ext>
            </a:extLst>
          </p:cNvPr>
          <p:cNvSpPr txBox="1"/>
          <p:nvPr/>
        </p:nvSpPr>
        <p:spPr>
          <a:xfrm>
            <a:off x="1891862" y="2078451"/>
            <a:ext cx="8408276" cy="30433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An Industry Oriented Mini Project(IT653PC)</a:t>
            </a:r>
          </a:p>
          <a:p>
            <a:pPr algn="ctr"/>
            <a:r>
              <a:rPr lang="en-US" b="1" dirty="0">
                <a:latin typeface="Times New Roman" panose="02020603050405020304" pitchFamily="18" charset="0"/>
                <a:cs typeface="Times New Roman" panose="02020603050405020304" pitchFamily="18" charset="0"/>
              </a:rPr>
              <a:t>On</a:t>
            </a: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RHYTHM RESTORE</a:t>
            </a:r>
          </a:p>
          <a:p>
            <a:pPr algn="ctr"/>
            <a:r>
              <a:rPr lang="en-US" b="1" dirty="0">
                <a:latin typeface="Times New Roman" panose="02020603050405020304" pitchFamily="18" charset="0"/>
                <a:cs typeface="Times New Roman" panose="02020603050405020304" pitchFamily="18" charset="0"/>
              </a:rPr>
              <a:t>By</a:t>
            </a:r>
          </a:p>
          <a:p>
            <a:pPr algn="ctr"/>
            <a:endParaRPr lang="en-US" b="1" dirty="0">
              <a:latin typeface="Times New Roman" panose="02020603050405020304" pitchFamily="18" charset="0"/>
              <a:cs typeface="Times New Roman" panose="02020603050405020304" pitchFamily="18" charset="0"/>
            </a:endParaRPr>
          </a:p>
          <a:p>
            <a:pPr algn="ctr">
              <a:lnSpc>
                <a:spcPct val="150000"/>
              </a:lnSpc>
            </a:pPr>
            <a:r>
              <a:rPr lang="en-US" b="1" dirty="0">
                <a:latin typeface="Times New Roman" panose="02020603050405020304" pitchFamily="18" charset="0"/>
                <a:cs typeface="Times New Roman" panose="02020603050405020304" pitchFamily="18" charset="0"/>
              </a:rPr>
              <a:t>Mahareddy Megha Reddy(22261A1238)</a:t>
            </a:r>
          </a:p>
          <a:p>
            <a:pPr algn="ctr">
              <a:lnSpc>
                <a:spcPct val="150000"/>
              </a:lnSpc>
            </a:pPr>
            <a:r>
              <a:rPr lang="en-US" b="1" dirty="0">
                <a:latin typeface="Times New Roman" panose="02020603050405020304" pitchFamily="18" charset="0"/>
                <a:cs typeface="Times New Roman" panose="02020603050405020304" pitchFamily="18" charset="0"/>
              </a:rPr>
              <a:t>Rohan </a:t>
            </a:r>
            <a:r>
              <a:rPr lang="en-US" b="1" dirty="0" err="1">
                <a:latin typeface="Times New Roman" panose="02020603050405020304" pitchFamily="18" charset="0"/>
                <a:cs typeface="Times New Roman" panose="02020603050405020304" pitchFamily="18" charset="0"/>
              </a:rPr>
              <a:t>Sidhratrh</a:t>
            </a:r>
            <a:r>
              <a:rPr lang="en-US" b="1" dirty="0">
                <a:latin typeface="Times New Roman" panose="02020603050405020304" pitchFamily="18" charset="0"/>
                <a:cs typeface="Times New Roman" panose="02020603050405020304" pitchFamily="18" charset="0"/>
              </a:rPr>
              <a:t>(22261A1250)</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Batch ID: IT-24-04</a:t>
            </a:r>
          </a:p>
        </p:txBody>
      </p:sp>
      <p:sp>
        <p:nvSpPr>
          <p:cNvPr id="6" name="TextBox 5">
            <a:extLst>
              <a:ext uri="{FF2B5EF4-FFF2-40B4-BE49-F238E27FC236}">
                <a16:creationId xmlns:a16="http://schemas.microsoft.com/office/drawing/2014/main" id="{0DD21012-30E6-D495-7268-6C1CCCB24620}"/>
              </a:ext>
            </a:extLst>
          </p:cNvPr>
          <p:cNvSpPr txBox="1"/>
          <p:nvPr/>
        </p:nvSpPr>
        <p:spPr>
          <a:xfrm>
            <a:off x="9175531" y="5274009"/>
            <a:ext cx="3016469" cy="101566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IOMP Supervisor</a:t>
            </a:r>
          </a:p>
          <a:p>
            <a:r>
              <a:rPr lang="en-US" sz="2000" dirty="0" err="1">
                <a:latin typeface="Times New Roman" panose="02020603050405020304" pitchFamily="18" charset="0"/>
                <a:cs typeface="Times New Roman" panose="02020603050405020304" pitchFamily="18" charset="0"/>
              </a:rPr>
              <a:t>Mrs.U.Chaitanya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Assistant Professor</a:t>
            </a:r>
          </a:p>
        </p:txBody>
      </p:sp>
      <p:sp>
        <p:nvSpPr>
          <p:cNvPr id="7" name="TextBox 6">
            <a:extLst>
              <a:ext uri="{FF2B5EF4-FFF2-40B4-BE49-F238E27FC236}">
                <a16:creationId xmlns:a16="http://schemas.microsoft.com/office/drawing/2014/main" id="{D70F17DC-6866-2287-B6F9-6655CEC32B62}"/>
              </a:ext>
            </a:extLst>
          </p:cNvPr>
          <p:cNvSpPr txBox="1"/>
          <p:nvPr/>
        </p:nvSpPr>
        <p:spPr>
          <a:xfrm>
            <a:off x="593835" y="5274009"/>
            <a:ext cx="3016469" cy="101566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Internal Supervisor</a:t>
            </a:r>
          </a:p>
          <a:p>
            <a:r>
              <a:rPr lang="en-US" sz="2000" dirty="0" err="1">
                <a:latin typeface="Times New Roman" panose="02020603050405020304" pitchFamily="18" charset="0"/>
                <a:cs typeface="Times New Roman" panose="02020603050405020304" pitchFamily="18" charset="0"/>
              </a:rPr>
              <a:t>Dr.CH.PremKumar</a:t>
            </a:r>
            <a:r>
              <a:rPr lang="en-US" sz="2000" dirty="0">
                <a:latin typeface="Times New Roman" panose="02020603050405020304" pitchFamily="18" charset="0"/>
                <a:cs typeface="Times New Roman" panose="02020603050405020304" pitchFamily="18" charset="0"/>
              </a:rPr>
              <a:t> Professor</a:t>
            </a:r>
          </a:p>
        </p:txBody>
      </p:sp>
      <p:sp>
        <p:nvSpPr>
          <p:cNvPr id="8" name="Rectangle 7">
            <a:extLst>
              <a:ext uri="{FF2B5EF4-FFF2-40B4-BE49-F238E27FC236}">
                <a16:creationId xmlns:a16="http://schemas.microsoft.com/office/drawing/2014/main" id="{D330D728-3918-97BB-FE12-83ACF7E55D05}"/>
              </a:ext>
            </a:extLst>
          </p:cNvPr>
          <p:cNvSpPr/>
          <p:nvPr/>
        </p:nvSpPr>
        <p:spPr>
          <a:xfrm>
            <a:off x="178130" y="253341"/>
            <a:ext cx="11768447" cy="63513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064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ight Triangle 308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1E50D-7C19-1AAD-50DB-80F85DE70C04}"/>
              </a:ext>
            </a:extLst>
          </p:cNvPr>
          <p:cNvSpPr>
            <a:spLocks noGrp="1"/>
          </p:cNvSpPr>
          <p:nvPr>
            <p:ph type="title"/>
          </p:nvPr>
        </p:nvSpPr>
        <p:spPr>
          <a:xfrm>
            <a:off x="1562212" y="551780"/>
            <a:ext cx="9984615" cy="1597228"/>
          </a:xfrm>
        </p:spPr>
        <p:txBody>
          <a:bodyPr>
            <a:normAutofit/>
          </a:bodyPr>
          <a:lstStyle/>
          <a:p>
            <a:r>
              <a:rPr lang="en-US" sz="6000" b="1" dirty="0">
                <a:latin typeface="Chalkboard SE" panose="03050602040202020205" pitchFamily="66" charset="77"/>
              </a:rPr>
              <a:t>CLASS DIAGRAM</a:t>
            </a:r>
          </a:p>
        </p:txBody>
      </p:sp>
      <p:pic>
        <p:nvPicPr>
          <p:cNvPr id="3074" name="Picture 2">
            <a:extLst>
              <a:ext uri="{FF2B5EF4-FFF2-40B4-BE49-F238E27FC236}">
                <a16:creationId xmlns:a16="http://schemas.microsoft.com/office/drawing/2014/main" id="{8DA76537-3DAD-5386-CDCA-EC31D8A968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9690" y="1959429"/>
            <a:ext cx="7201910" cy="375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6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3C26E-D84F-4276-AA0F-337002A4275E}"/>
              </a:ext>
            </a:extLst>
          </p:cNvPr>
          <p:cNvSpPr>
            <a:spLocks noGrp="1"/>
          </p:cNvSpPr>
          <p:nvPr>
            <p:ph type="title"/>
          </p:nvPr>
        </p:nvSpPr>
        <p:spPr>
          <a:xfrm>
            <a:off x="1339669" y="493035"/>
            <a:ext cx="8074815" cy="1618489"/>
          </a:xfrm>
        </p:spPr>
        <p:txBody>
          <a:bodyPr anchor="ctr">
            <a:normAutofit/>
          </a:bodyPr>
          <a:lstStyle/>
          <a:p>
            <a:r>
              <a:rPr lang="en-US" sz="5400" b="1" dirty="0">
                <a:latin typeface="Chalkboard SE" panose="03050602040202020205" pitchFamily="66" charset="77"/>
              </a:rPr>
              <a:t>ACTIVITY DIAGRAM</a:t>
            </a:r>
          </a:p>
        </p:txBody>
      </p:sp>
      <p:pic>
        <p:nvPicPr>
          <p:cNvPr id="4098" name="Picture 2" descr="PL7BJiCm4BpxA_QOIls2v40Hg834eqfuYACRJsChiHtPMwh-FPkc5I1yiBthtPdnpYgpJhptWpfTb2fVHWIgxP6jhv4v9j1zzA2Dxb2fyZ5sBb1CLADpcP4ajtR3GBVQ3KTw2EEUQHsJfw8PW759Jp6Q9JMSaBD4q8CSJPiWFA_EOr4fvNPKpAtDVkiTCypLWjXAIV69l50agxn3GD8CuMwZzmX6iuiXL_DpO-D1P6IxZJePEZYsGZ1UdgzpJpiHlWRCLhVzd3vj4_qbJNVk2-4_-mdZRJGJVoEpogI3eKsAtVIn6Gn31XNFyLT7qxkHEFxeEbS6utPg5lRkSA0Fe9VvNV3eneeTbVgBMDOmBg7b2N6UrspB6Kxi6jLAWidGRm00 (536×641)">
            <a:extLst>
              <a:ext uri="{FF2B5EF4-FFF2-40B4-BE49-F238E27FC236}">
                <a16:creationId xmlns:a16="http://schemas.microsoft.com/office/drawing/2014/main" id="{4A150F6F-AC48-260D-102B-2A801786A2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2715" y="1730829"/>
            <a:ext cx="6302828" cy="450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5C0B0-2D50-000D-C49D-891EB64E9251}"/>
              </a:ext>
            </a:extLst>
          </p:cNvPr>
          <p:cNvSpPr>
            <a:spLocks noGrp="1"/>
          </p:cNvSpPr>
          <p:nvPr>
            <p:ph type="title"/>
          </p:nvPr>
        </p:nvSpPr>
        <p:spPr>
          <a:xfrm>
            <a:off x="1753325" y="361082"/>
            <a:ext cx="8074815" cy="1618489"/>
          </a:xfrm>
        </p:spPr>
        <p:txBody>
          <a:bodyPr anchor="ctr">
            <a:normAutofit fontScale="90000"/>
          </a:bodyPr>
          <a:lstStyle/>
          <a:p>
            <a:r>
              <a:rPr lang="en-US" sz="6100" b="1" dirty="0">
                <a:latin typeface="Chalkboard SE" panose="03050602040202020205" pitchFamily="66" charset="77"/>
              </a:rPr>
              <a:t>COMPONENT DIAGRAM</a:t>
            </a:r>
          </a:p>
        </p:txBody>
      </p:sp>
      <p:pic>
        <p:nvPicPr>
          <p:cNvPr id="5122" name="Picture 2" descr="VT71QiCm30RWkvz2zBJ1saSOXMs1ZHLAGhT3oK59_YOcZbqiPz2DlVli1d9Pw5LyloIahGJsOHoCEdFTSmjQvTqbT4CE2Sw3Yei432lwKOheU11uUhK1_iGrIbgl7-cO6PQUFb5H0Vy5NoRvhpZP7BKR1jWczdcnhRQufPyvSCLoqtne6TdeRmxQMTgvPZHNdo9pdZQRIFVUjHuYbEhb0iY0feftc44o2ojFUlUUni48tUrrtHjGfWta_jfvSQqfLyIJqnlx1veNUkhY5wHKwbTjuwJqZpy0 (850×427)">
            <a:extLst>
              <a:ext uri="{FF2B5EF4-FFF2-40B4-BE49-F238E27FC236}">
                <a16:creationId xmlns:a16="http://schemas.microsoft.com/office/drawing/2014/main" id="{21DE6749-14BE-7906-0A81-33F467F6E0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4137" y="1869952"/>
            <a:ext cx="6498092" cy="385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65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61FF7-2F82-38A3-FA52-140D6B7FC16A}"/>
              </a:ext>
            </a:extLst>
          </p:cNvPr>
          <p:cNvSpPr>
            <a:spLocks noGrp="1"/>
          </p:cNvSpPr>
          <p:nvPr>
            <p:ph type="title"/>
          </p:nvPr>
        </p:nvSpPr>
        <p:spPr>
          <a:xfrm>
            <a:off x="1851297" y="318165"/>
            <a:ext cx="8074815" cy="1618489"/>
          </a:xfrm>
        </p:spPr>
        <p:txBody>
          <a:bodyPr anchor="ctr">
            <a:normAutofit fontScale="90000"/>
          </a:bodyPr>
          <a:lstStyle/>
          <a:p>
            <a:r>
              <a:rPr lang="en-US" sz="6700" b="1" dirty="0">
                <a:latin typeface="Chalkboard SE" panose="03050602040202020205" pitchFamily="66" charset="77"/>
              </a:rPr>
              <a:t>SEQUENCE DIAGRAM</a:t>
            </a:r>
          </a:p>
        </p:txBody>
      </p:sp>
      <p:pic>
        <p:nvPicPr>
          <p:cNvPr id="6146" name="Picture 2" descr="TLBDRi8m3BxdANoQDWrUO8S9D0RQ1D840ivkOq54cbHnkWcUVauf1THoIPNKtsyoueWXLeLLc4SVOCqKb4eh3DzXIzcuBE4DLbLMc0WJDFO8Nwwi8Zop9Ie7m34Gym0AGYiVpWEHWsWAUb4DNfYMbFkY8ASfVBgTSIIaOuVsUA9QKwWZgkwKG1VpXTTaMH1pZngQ7JeDFu6qoUEL7QFnZbKB6JwGNbAiWklWUlJlMf0_7SnDo9GXGqu2AocJchxICRpA4GRkLhinz2SZlCyy1dt3jZ5SeJMdMaVoLFRiFBcJv7vtxZtHmZVstThC_19CYNI6-Q7VvxgK7DSXU6fiFl2v9Jf8eejwF-UKOhvlP-h2WcRLJjnrsjn43sD__edXqkBL0dpivG5BlUSa-k9_93sbP_qF (1189×588)">
            <a:extLst>
              <a:ext uri="{FF2B5EF4-FFF2-40B4-BE49-F238E27FC236}">
                <a16:creationId xmlns:a16="http://schemas.microsoft.com/office/drawing/2014/main" id="{243A9E65-215D-0654-A30F-342D9203A5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2743" y="1510261"/>
            <a:ext cx="9688285" cy="450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3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E1A9B-B294-51BD-B5BD-DA1BB319F821}"/>
              </a:ext>
            </a:extLst>
          </p:cNvPr>
          <p:cNvSpPr>
            <a:spLocks noGrp="1"/>
          </p:cNvSpPr>
          <p:nvPr>
            <p:ph type="title"/>
          </p:nvPr>
        </p:nvSpPr>
        <p:spPr>
          <a:xfrm>
            <a:off x="1401583" y="492291"/>
            <a:ext cx="8871131" cy="1618489"/>
          </a:xfrm>
        </p:spPr>
        <p:txBody>
          <a:bodyPr anchor="ctr">
            <a:normAutofit fontScale="90000"/>
          </a:bodyPr>
          <a:lstStyle/>
          <a:p>
            <a:r>
              <a:rPr lang="en-US" sz="6100" b="1" dirty="0">
                <a:latin typeface="Chalkboard SE" panose="03050602040202020205" pitchFamily="66" charset="77"/>
              </a:rPr>
              <a:t>DEPLOYMENT DIAGRAM</a:t>
            </a:r>
          </a:p>
        </p:txBody>
      </p:sp>
      <p:pic>
        <p:nvPicPr>
          <p:cNvPr id="7170" name="Picture 2" descr="JP0xJmCn48Hx_uejEIaXVGeKK7G2AP7o50MwOiyU4kjyjl4Z58Z_ZYy9WNRscvtPdSN48UNU2EiKQ1yHvZXf2VeIH6-lQEafkCyYDoI-nONQ8fmGBaHjE7OqS8_U6oqvQMSBMqORIDVtiAgmIwUoGJF8IvP7RK4BSB3Q7eOPJAIxUzyPUjS6iMfkMNDEt7Ayzjck5phzYMViN-Vn-E6tt9IUTxiLRV2H4LFP_c9zJYEg0TMox4Qq2kuG46CbhfR1VOkRKicYTKRGEBjBIfhilUA4IOqaZvKGitBSyBiV (791×488)">
            <a:extLst>
              <a:ext uri="{FF2B5EF4-FFF2-40B4-BE49-F238E27FC236}">
                <a16:creationId xmlns:a16="http://schemas.microsoft.com/office/drawing/2014/main" id="{2466E193-596B-4F61-E4A6-BFD90DE5AF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4613" y="1698171"/>
            <a:ext cx="7369629" cy="430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74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617A-F64E-FAC2-FDC6-FD906D609D27}"/>
              </a:ext>
            </a:extLst>
          </p:cNvPr>
          <p:cNvSpPr>
            <a:spLocks noGrp="1"/>
          </p:cNvSpPr>
          <p:nvPr>
            <p:ph type="title"/>
          </p:nvPr>
        </p:nvSpPr>
        <p:spPr>
          <a:xfrm>
            <a:off x="241300" y="18255"/>
            <a:ext cx="11709400" cy="1325563"/>
          </a:xfrm>
        </p:spPr>
        <p:txBody>
          <a:bodyPr>
            <a:normAutofit/>
          </a:bodyPr>
          <a:lstStyle/>
          <a:p>
            <a:r>
              <a:rPr lang="en-US" b="1" dirty="0">
                <a:latin typeface="Chalkboard SE" panose="03050602040202020205" pitchFamily="66" charset="77"/>
              </a:rPr>
              <a:t>CODE IMPLEMENTATION AND OUTPTS:</a:t>
            </a:r>
          </a:p>
        </p:txBody>
      </p:sp>
      <p:pic>
        <p:nvPicPr>
          <p:cNvPr id="5" name="Content Placeholder 4" descr="A screenshot of a computer program&#10;&#10;AI-generated content may be incorrect.">
            <a:extLst>
              <a:ext uri="{FF2B5EF4-FFF2-40B4-BE49-F238E27FC236}">
                <a16:creationId xmlns:a16="http://schemas.microsoft.com/office/drawing/2014/main" id="{9775FE02-635B-B0E0-EF44-F26C2EE4C677}"/>
              </a:ext>
            </a:extLst>
          </p:cNvPr>
          <p:cNvPicPr>
            <a:picLocks noGrp="1" noChangeAspect="1"/>
          </p:cNvPicPr>
          <p:nvPr>
            <p:ph idx="1"/>
          </p:nvPr>
        </p:nvPicPr>
        <p:blipFill>
          <a:blip r:embed="rId2"/>
          <a:stretch>
            <a:fillRect/>
          </a:stretch>
        </p:blipFill>
        <p:spPr>
          <a:xfrm>
            <a:off x="2735210" y="1825625"/>
            <a:ext cx="6721579" cy="4351338"/>
          </a:xfrm>
        </p:spPr>
      </p:pic>
    </p:spTree>
    <p:extLst>
      <p:ext uri="{BB962C8B-B14F-4D97-AF65-F5344CB8AC3E}">
        <p14:creationId xmlns:p14="http://schemas.microsoft.com/office/powerpoint/2010/main" val="280926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53C77DE5-4136-8CB4-8F98-2288BDCEE75C}"/>
              </a:ext>
            </a:extLst>
          </p:cNvPr>
          <p:cNvPicPr>
            <a:picLocks noGrp="1" noChangeAspect="1"/>
          </p:cNvPicPr>
          <p:nvPr>
            <p:ph idx="1"/>
          </p:nvPr>
        </p:nvPicPr>
        <p:blipFill>
          <a:blip r:embed="rId2"/>
          <a:srcRect t="13143"/>
          <a:stretch/>
        </p:blipFill>
        <p:spPr>
          <a:xfrm>
            <a:off x="20" y="1282"/>
            <a:ext cx="12191980" cy="6856718"/>
          </a:xfrm>
          <a:prstGeom prst="rect">
            <a:avLst/>
          </a:prstGeom>
        </p:spPr>
      </p:pic>
    </p:spTree>
    <p:extLst>
      <p:ext uri="{BB962C8B-B14F-4D97-AF65-F5344CB8AC3E}">
        <p14:creationId xmlns:p14="http://schemas.microsoft.com/office/powerpoint/2010/main" val="1938579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F25F4D97-2590-6F29-67CE-06DE7268280D}"/>
              </a:ext>
            </a:extLst>
          </p:cNvPr>
          <p:cNvPicPr>
            <a:picLocks noGrp="1" noChangeAspect="1"/>
          </p:cNvPicPr>
          <p:nvPr>
            <p:ph idx="1"/>
          </p:nvPr>
        </p:nvPicPr>
        <p:blipFill>
          <a:blip r:embed="rId2"/>
          <a:srcRect t="13143"/>
          <a:stretch/>
        </p:blipFill>
        <p:spPr>
          <a:xfrm>
            <a:off x="20" y="1282"/>
            <a:ext cx="12191980" cy="6856718"/>
          </a:xfrm>
          <a:prstGeom prst="rect">
            <a:avLst/>
          </a:prstGeom>
        </p:spPr>
      </p:pic>
    </p:spTree>
    <p:extLst>
      <p:ext uri="{BB962C8B-B14F-4D97-AF65-F5344CB8AC3E}">
        <p14:creationId xmlns:p14="http://schemas.microsoft.com/office/powerpoint/2010/main" val="2243240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09ABE6E0-0F5B-9F02-89B1-37B32780621C}"/>
              </a:ext>
            </a:extLst>
          </p:cNvPr>
          <p:cNvPicPr>
            <a:picLocks noGrp="1" noChangeAspect="1"/>
          </p:cNvPicPr>
          <p:nvPr>
            <p:ph idx="1"/>
          </p:nvPr>
        </p:nvPicPr>
        <p:blipFill>
          <a:blip r:embed="rId2"/>
          <a:srcRect t="13143"/>
          <a:stretch/>
        </p:blipFill>
        <p:spPr>
          <a:xfrm>
            <a:off x="20" y="1282"/>
            <a:ext cx="12191980" cy="6856718"/>
          </a:xfrm>
          <a:prstGeom prst="rect">
            <a:avLst/>
          </a:prstGeom>
        </p:spPr>
      </p:pic>
    </p:spTree>
    <p:extLst>
      <p:ext uri="{BB962C8B-B14F-4D97-AF65-F5344CB8AC3E}">
        <p14:creationId xmlns:p14="http://schemas.microsoft.com/office/powerpoint/2010/main" val="2800722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609C4-CA6D-54A0-8518-A8EE04298B9A}"/>
              </a:ext>
            </a:extLst>
          </p:cNvPr>
          <p:cNvSpPr>
            <a:spLocks noGrp="1"/>
          </p:cNvSpPr>
          <p:nvPr>
            <p:ph type="title"/>
          </p:nvPr>
        </p:nvSpPr>
        <p:spPr>
          <a:xfrm>
            <a:off x="641774" y="361082"/>
            <a:ext cx="8074815" cy="1618489"/>
          </a:xfrm>
        </p:spPr>
        <p:txBody>
          <a:bodyPr anchor="ctr">
            <a:normAutofit/>
          </a:bodyPr>
          <a:lstStyle/>
          <a:p>
            <a:r>
              <a:rPr lang="en-US" sz="7200" b="1" dirty="0">
                <a:latin typeface="Chalkboard SE" panose="03050602040202020205" pitchFamily="66" charset="77"/>
              </a:rPr>
              <a:t>TEST CASES</a:t>
            </a:r>
          </a:p>
        </p:txBody>
      </p:sp>
      <p:graphicFrame>
        <p:nvGraphicFramePr>
          <p:cNvPr id="6" name="Content Placeholder 5">
            <a:extLst>
              <a:ext uri="{FF2B5EF4-FFF2-40B4-BE49-F238E27FC236}">
                <a16:creationId xmlns:a16="http://schemas.microsoft.com/office/drawing/2014/main" id="{8D6D57E2-C122-756C-4D5C-D7CD0D690ED8}"/>
              </a:ext>
            </a:extLst>
          </p:cNvPr>
          <p:cNvGraphicFramePr>
            <a:graphicFrameLocks noGrp="1"/>
          </p:cNvGraphicFramePr>
          <p:nvPr>
            <p:ph idx="1"/>
            <p:extLst>
              <p:ext uri="{D42A27DB-BD31-4B8C-83A1-F6EECF244321}">
                <p14:modId xmlns:p14="http://schemas.microsoft.com/office/powerpoint/2010/main" val="567804816"/>
              </p:ext>
            </p:extLst>
          </p:nvPr>
        </p:nvGraphicFramePr>
        <p:xfrm>
          <a:off x="950025" y="1825625"/>
          <a:ext cx="9512136" cy="4351337"/>
        </p:xfrm>
        <a:graphic>
          <a:graphicData uri="http://schemas.openxmlformats.org/drawingml/2006/table">
            <a:tbl>
              <a:tblPr/>
              <a:tblGrid>
                <a:gridCol w="1585356">
                  <a:extLst>
                    <a:ext uri="{9D8B030D-6E8A-4147-A177-3AD203B41FA5}">
                      <a16:colId xmlns:a16="http://schemas.microsoft.com/office/drawing/2014/main" val="2172987955"/>
                    </a:ext>
                  </a:extLst>
                </a:gridCol>
                <a:gridCol w="1585356">
                  <a:extLst>
                    <a:ext uri="{9D8B030D-6E8A-4147-A177-3AD203B41FA5}">
                      <a16:colId xmlns:a16="http://schemas.microsoft.com/office/drawing/2014/main" val="2681983749"/>
                    </a:ext>
                  </a:extLst>
                </a:gridCol>
                <a:gridCol w="1585356">
                  <a:extLst>
                    <a:ext uri="{9D8B030D-6E8A-4147-A177-3AD203B41FA5}">
                      <a16:colId xmlns:a16="http://schemas.microsoft.com/office/drawing/2014/main" val="629428529"/>
                    </a:ext>
                  </a:extLst>
                </a:gridCol>
                <a:gridCol w="1585356">
                  <a:extLst>
                    <a:ext uri="{9D8B030D-6E8A-4147-A177-3AD203B41FA5}">
                      <a16:colId xmlns:a16="http://schemas.microsoft.com/office/drawing/2014/main" val="2687891950"/>
                    </a:ext>
                  </a:extLst>
                </a:gridCol>
                <a:gridCol w="1585356">
                  <a:extLst>
                    <a:ext uri="{9D8B030D-6E8A-4147-A177-3AD203B41FA5}">
                      <a16:colId xmlns:a16="http://schemas.microsoft.com/office/drawing/2014/main" val="954005418"/>
                    </a:ext>
                  </a:extLst>
                </a:gridCol>
                <a:gridCol w="1585356">
                  <a:extLst>
                    <a:ext uri="{9D8B030D-6E8A-4147-A177-3AD203B41FA5}">
                      <a16:colId xmlns:a16="http://schemas.microsoft.com/office/drawing/2014/main" val="267876113"/>
                    </a:ext>
                  </a:extLst>
                </a:gridCol>
              </a:tblGrid>
              <a:tr h="400781">
                <a:tc>
                  <a:txBody>
                    <a:bodyPr/>
                    <a:lstStyle/>
                    <a:p>
                      <a:r>
                        <a:rPr lang="en-IN" sz="1100" b="1"/>
                        <a:t>S. No</a:t>
                      </a:r>
                      <a:endParaRPr lang="en-IN" sz="1100"/>
                    </a:p>
                  </a:txBody>
                  <a:tcPr marL="57254" marR="57254" marT="28627" marB="28627" anchor="ctr">
                    <a:lnL>
                      <a:noFill/>
                    </a:lnL>
                    <a:lnR>
                      <a:noFill/>
                    </a:lnR>
                    <a:lnT>
                      <a:noFill/>
                    </a:lnT>
                    <a:lnB>
                      <a:noFill/>
                    </a:lnB>
                    <a:noFill/>
                  </a:tcPr>
                </a:tc>
                <a:tc>
                  <a:txBody>
                    <a:bodyPr/>
                    <a:lstStyle/>
                    <a:p>
                      <a:r>
                        <a:rPr lang="en-IN" sz="1100" b="1" dirty="0"/>
                        <a:t>Test Case Name</a:t>
                      </a:r>
                      <a:endParaRPr lang="en-IN" sz="1100" dirty="0"/>
                    </a:p>
                  </a:txBody>
                  <a:tcPr marL="57254" marR="57254" marT="28627" marB="28627" anchor="ctr">
                    <a:lnL>
                      <a:noFill/>
                    </a:lnL>
                    <a:lnR>
                      <a:noFill/>
                    </a:lnR>
                    <a:lnT>
                      <a:noFill/>
                    </a:lnT>
                    <a:lnB>
                      <a:noFill/>
                    </a:lnB>
                    <a:noFill/>
                  </a:tcPr>
                </a:tc>
                <a:tc>
                  <a:txBody>
                    <a:bodyPr/>
                    <a:lstStyle/>
                    <a:p>
                      <a:r>
                        <a:rPr lang="en-IN" sz="1100" b="1"/>
                        <a:t>Input</a:t>
                      </a:r>
                      <a:endParaRPr lang="en-IN" sz="1100"/>
                    </a:p>
                  </a:txBody>
                  <a:tcPr marL="57254" marR="57254" marT="28627" marB="28627" anchor="ctr">
                    <a:lnL>
                      <a:noFill/>
                    </a:lnL>
                    <a:lnR>
                      <a:noFill/>
                    </a:lnR>
                    <a:lnT>
                      <a:noFill/>
                    </a:lnT>
                    <a:lnB>
                      <a:noFill/>
                    </a:lnB>
                    <a:noFill/>
                  </a:tcPr>
                </a:tc>
                <a:tc>
                  <a:txBody>
                    <a:bodyPr/>
                    <a:lstStyle/>
                    <a:p>
                      <a:r>
                        <a:rPr lang="en-IN" sz="1100" b="1"/>
                        <a:t>Expected Output</a:t>
                      </a:r>
                      <a:endParaRPr lang="en-IN" sz="1100"/>
                    </a:p>
                  </a:txBody>
                  <a:tcPr marL="57254" marR="57254" marT="28627" marB="28627" anchor="ctr">
                    <a:lnL>
                      <a:noFill/>
                    </a:lnL>
                    <a:lnR>
                      <a:noFill/>
                    </a:lnR>
                    <a:lnT>
                      <a:noFill/>
                    </a:lnT>
                    <a:lnB>
                      <a:noFill/>
                    </a:lnB>
                    <a:noFill/>
                  </a:tcPr>
                </a:tc>
                <a:tc>
                  <a:txBody>
                    <a:bodyPr/>
                    <a:lstStyle/>
                    <a:p>
                      <a:r>
                        <a:rPr lang="en-IN" sz="1100" b="1"/>
                        <a:t>Actual Output</a:t>
                      </a:r>
                      <a:endParaRPr lang="en-IN" sz="1100"/>
                    </a:p>
                  </a:txBody>
                  <a:tcPr marL="57254" marR="57254" marT="28627" marB="28627" anchor="ctr">
                    <a:lnL>
                      <a:noFill/>
                    </a:lnL>
                    <a:lnR>
                      <a:noFill/>
                    </a:lnR>
                    <a:lnT>
                      <a:noFill/>
                    </a:lnT>
                    <a:lnB>
                      <a:noFill/>
                    </a:lnB>
                    <a:noFill/>
                  </a:tcPr>
                </a:tc>
                <a:tc>
                  <a:txBody>
                    <a:bodyPr/>
                    <a:lstStyle/>
                    <a:p>
                      <a:r>
                        <a:rPr lang="en-IN" sz="1100" b="1"/>
                        <a:t>Remarks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910266757"/>
                  </a:ext>
                </a:extLst>
              </a:tr>
              <a:tr h="744308">
                <a:tc>
                  <a:txBody>
                    <a:bodyPr/>
                    <a:lstStyle/>
                    <a:p>
                      <a:r>
                        <a:rPr lang="en-IN" sz="1100"/>
                        <a:t>1</a:t>
                      </a:r>
                    </a:p>
                  </a:txBody>
                  <a:tcPr marL="57254" marR="57254" marT="28627" marB="28627" anchor="ctr">
                    <a:lnL>
                      <a:noFill/>
                    </a:lnL>
                    <a:lnR>
                      <a:noFill/>
                    </a:lnR>
                    <a:lnT>
                      <a:noFill/>
                    </a:lnT>
                    <a:lnB>
                      <a:noFill/>
                    </a:lnB>
                    <a:noFill/>
                  </a:tcPr>
                </a:tc>
                <a:tc>
                  <a:txBody>
                    <a:bodyPr/>
                    <a:lstStyle/>
                    <a:p>
                      <a:r>
                        <a:rPr lang="en-IN" sz="1100"/>
                        <a:t>Submit Sleep &amp; Mood Data</a:t>
                      </a:r>
                    </a:p>
                  </a:txBody>
                  <a:tcPr marL="57254" marR="57254" marT="28627" marB="28627" anchor="ctr">
                    <a:lnL>
                      <a:noFill/>
                    </a:lnL>
                    <a:lnR>
                      <a:noFill/>
                    </a:lnR>
                    <a:lnT>
                      <a:noFill/>
                    </a:lnT>
                    <a:lnB>
                      <a:noFill/>
                    </a:lnB>
                    <a:noFill/>
                  </a:tcPr>
                </a:tc>
                <a:tc>
                  <a:txBody>
                    <a:bodyPr/>
                    <a:lstStyle/>
                    <a:p>
                      <a:r>
                        <a:rPr lang="en-IN" sz="1100"/>
                        <a:t>Sleep time, Mood level</a:t>
                      </a:r>
                    </a:p>
                  </a:txBody>
                  <a:tcPr marL="57254" marR="57254" marT="28627" marB="28627" anchor="ctr">
                    <a:lnL>
                      <a:noFill/>
                    </a:lnL>
                    <a:lnR>
                      <a:noFill/>
                    </a:lnR>
                    <a:lnT>
                      <a:noFill/>
                    </a:lnT>
                    <a:lnB>
                      <a:noFill/>
                    </a:lnB>
                    <a:noFill/>
                  </a:tcPr>
                </a:tc>
                <a:tc>
                  <a:txBody>
                    <a:bodyPr/>
                    <a:lstStyle/>
                    <a:p>
                      <a:r>
                        <a:rPr lang="en-IN" sz="1100"/>
                        <a:t>Data saved and passed to recommendation engine</a:t>
                      </a:r>
                    </a:p>
                  </a:txBody>
                  <a:tcPr marL="57254" marR="57254" marT="28627" marB="28627" anchor="ctr">
                    <a:lnL>
                      <a:noFill/>
                    </a:lnL>
                    <a:lnR>
                      <a:noFill/>
                    </a:lnR>
                    <a:lnT>
                      <a:noFill/>
                    </a:lnT>
                    <a:lnB>
                      <a:noFill/>
                    </a:lnB>
                    <a:noFill/>
                  </a:tcPr>
                </a:tc>
                <a:tc>
                  <a:txBody>
                    <a:bodyPr/>
                    <a:lstStyle/>
                    <a:p>
                      <a:r>
                        <a:rPr lang="en-IN" sz="1100"/>
                        <a:t>Data saved and passed to recommendation engine</a:t>
                      </a:r>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1980076165"/>
                  </a:ext>
                </a:extLst>
              </a:tr>
              <a:tr h="572544">
                <a:tc>
                  <a:txBody>
                    <a:bodyPr/>
                    <a:lstStyle/>
                    <a:p>
                      <a:r>
                        <a:rPr lang="en-IN" sz="1100"/>
                        <a:t>2</a:t>
                      </a:r>
                    </a:p>
                  </a:txBody>
                  <a:tcPr marL="57254" marR="57254" marT="28627" marB="28627" anchor="ctr">
                    <a:lnL>
                      <a:noFill/>
                    </a:lnL>
                    <a:lnR>
                      <a:noFill/>
                    </a:lnR>
                    <a:lnT>
                      <a:noFill/>
                    </a:lnT>
                    <a:lnB>
                      <a:noFill/>
                    </a:lnB>
                    <a:noFill/>
                  </a:tcPr>
                </a:tc>
                <a:tc>
                  <a:txBody>
                    <a:bodyPr/>
                    <a:lstStyle/>
                    <a:p>
                      <a:r>
                        <a:rPr lang="en-IN" sz="1100"/>
                        <a:t>Trigger Diet Recommendation</a:t>
                      </a:r>
                    </a:p>
                  </a:txBody>
                  <a:tcPr marL="57254" marR="57254" marT="28627" marB="28627" anchor="ctr">
                    <a:lnL>
                      <a:noFill/>
                    </a:lnL>
                    <a:lnR>
                      <a:noFill/>
                    </a:lnR>
                    <a:lnT>
                      <a:noFill/>
                    </a:lnT>
                    <a:lnB>
                      <a:noFill/>
                    </a:lnB>
                    <a:noFill/>
                  </a:tcPr>
                </a:tc>
                <a:tc>
                  <a:txBody>
                    <a:bodyPr/>
                    <a:lstStyle/>
                    <a:p>
                      <a:r>
                        <a:rPr lang="en-IN" sz="1100"/>
                        <a:t>Meals skipped = Yes</a:t>
                      </a:r>
                    </a:p>
                  </a:txBody>
                  <a:tcPr marL="57254" marR="57254" marT="28627" marB="28627" anchor="ctr">
                    <a:lnL>
                      <a:noFill/>
                    </a:lnL>
                    <a:lnR>
                      <a:noFill/>
                    </a:lnR>
                    <a:lnT>
                      <a:noFill/>
                    </a:lnT>
                    <a:lnB>
                      <a:noFill/>
                    </a:lnB>
                    <a:noFill/>
                  </a:tcPr>
                </a:tc>
                <a:tc>
                  <a:txBody>
                    <a:bodyPr/>
                    <a:lstStyle/>
                    <a:p>
                      <a:r>
                        <a:rPr lang="en-IN" sz="1100"/>
                        <a:t>Displays healthy meal tips</a:t>
                      </a:r>
                    </a:p>
                  </a:txBody>
                  <a:tcPr marL="57254" marR="57254" marT="28627" marB="28627" anchor="ctr">
                    <a:lnL>
                      <a:noFill/>
                    </a:lnL>
                    <a:lnR>
                      <a:noFill/>
                    </a:lnR>
                    <a:lnT>
                      <a:noFill/>
                    </a:lnT>
                    <a:lnB>
                      <a:noFill/>
                    </a:lnB>
                    <a:noFill/>
                  </a:tcPr>
                </a:tc>
                <a:tc>
                  <a:txBody>
                    <a:bodyPr/>
                    <a:lstStyle/>
                    <a:p>
                      <a:r>
                        <a:rPr lang="en-IN" sz="1100"/>
                        <a:t>Displays healthy meal tips</a:t>
                      </a:r>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3060298400"/>
                  </a:ext>
                </a:extLst>
              </a:tr>
              <a:tr h="744308">
                <a:tc>
                  <a:txBody>
                    <a:bodyPr/>
                    <a:lstStyle/>
                    <a:p>
                      <a:r>
                        <a:rPr lang="en-IN" sz="1100"/>
                        <a:t>3</a:t>
                      </a:r>
                    </a:p>
                  </a:txBody>
                  <a:tcPr marL="57254" marR="57254" marT="28627" marB="28627" anchor="ctr">
                    <a:lnL>
                      <a:noFill/>
                    </a:lnL>
                    <a:lnR>
                      <a:noFill/>
                    </a:lnR>
                    <a:lnT>
                      <a:noFill/>
                    </a:lnT>
                    <a:lnB>
                      <a:noFill/>
                    </a:lnB>
                    <a:noFill/>
                  </a:tcPr>
                </a:tc>
                <a:tc>
                  <a:txBody>
                    <a:bodyPr/>
                    <a:lstStyle/>
                    <a:p>
                      <a:r>
                        <a:rPr lang="en-IN" sz="1100"/>
                        <a:t>View Graphical Progress</a:t>
                      </a:r>
                    </a:p>
                  </a:txBody>
                  <a:tcPr marL="57254" marR="57254" marT="28627" marB="28627" anchor="ctr">
                    <a:lnL>
                      <a:noFill/>
                    </a:lnL>
                    <a:lnR>
                      <a:noFill/>
                    </a:lnR>
                    <a:lnT>
                      <a:noFill/>
                    </a:lnT>
                    <a:lnB>
                      <a:noFill/>
                    </a:lnB>
                    <a:noFill/>
                  </a:tcPr>
                </a:tc>
                <a:tc>
                  <a:txBody>
                    <a:bodyPr/>
                    <a:lstStyle/>
                    <a:p>
                      <a:r>
                        <a:rPr lang="en-IN" sz="1100"/>
                        <a:t>None</a:t>
                      </a:r>
                    </a:p>
                  </a:txBody>
                  <a:tcPr marL="57254" marR="57254" marT="28627" marB="28627" anchor="ctr">
                    <a:lnL>
                      <a:noFill/>
                    </a:lnL>
                    <a:lnR>
                      <a:noFill/>
                    </a:lnR>
                    <a:lnT>
                      <a:noFill/>
                    </a:lnT>
                    <a:lnB>
                      <a:noFill/>
                    </a:lnB>
                    <a:noFill/>
                  </a:tcPr>
                </a:tc>
                <a:tc>
                  <a:txBody>
                    <a:bodyPr/>
                    <a:lstStyle/>
                    <a:p>
                      <a:r>
                        <a:rPr lang="en-IN" sz="1100"/>
                        <a:t>Shows line chart for sleep and stress over last 7 days</a:t>
                      </a:r>
                    </a:p>
                  </a:txBody>
                  <a:tcPr marL="57254" marR="57254" marT="28627" marB="28627" anchor="ctr">
                    <a:lnL>
                      <a:noFill/>
                    </a:lnL>
                    <a:lnR>
                      <a:noFill/>
                    </a:lnR>
                    <a:lnT>
                      <a:noFill/>
                    </a:lnT>
                    <a:lnB>
                      <a:noFill/>
                    </a:lnB>
                    <a:noFill/>
                  </a:tcPr>
                </a:tc>
                <a:tc>
                  <a:txBody>
                    <a:bodyPr/>
                    <a:lstStyle/>
                    <a:p>
                      <a:r>
                        <a:rPr lang="en-IN" sz="1100"/>
                        <a:t>Shows line chart for sleep and stress over last 7 days</a:t>
                      </a:r>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4037896541"/>
                  </a:ext>
                </a:extLst>
              </a:tr>
              <a:tr h="572544">
                <a:tc>
                  <a:txBody>
                    <a:bodyPr/>
                    <a:lstStyle/>
                    <a:p>
                      <a:r>
                        <a:rPr lang="en-IN" sz="1100"/>
                        <a:t>4</a:t>
                      </a:r>
                    </a:p>
                  </a:txBody>
                  <a:tcPr marL="57254" marR="57254" marT="28627" marB="28627" anchor="ctr">
                    <a:lnL>
                      <a:noFill/>
                    </a:lnL>
                    <a:lnR>
                      <a:noFill/>
                    </a:lnR>
                    <a:lnT>
                      <a:noFill/>
                    </a:lnT>
                    <a:lnB>
                      <a:noFill/>
                    </a:lnB>
                    <a:noFill/>
                  </a:tcPr>
                </a:tc>
                <a:tc>
                  <a:txBody>
                    <a:bodyPr/>
                    <a:lstStyle/>
                    <a:p>
                      <a:r>
                        <a:rPr lang="en-IN" sz="1100"/>
                        <a:t>Workout Recommendation Trigger</a:t>
                      </a:r>
                    </a:p>
                  </a:txBody>
                  <a:tcPr marL="57254" marR="57254" marT="28627" marB="28627" anchor="ctr">
                    <a:lnL>
                      <a:noFill/>
                    </a:lnL>
                    <a:lnR>
                      <a:noFill/>
                    </a:lnR>
                    <a:lnT>
                      <a:noFill/>
                    </a:lnT>
                    <a:lnB>
                      <a:noFill/>
                    </a:lnB>
                    <a:noFill/>
                  </a:tcPr>
                </a:tc>
                <a:tc>
                  <a:txBody>
                    <a:bodyPr/>
                    <a:lstStyle/>
                    <a:p>
                      <a:r>
                        <a:rPr lang="en-IN" sz="1100"/>
                        <a:t>Screen time &gt; 3 hrs</a:t>
                      </a:r>
                    </a:p>
                  </a:txBody>
                  <a:tcPr marL="57254" marR="57254" marT="28627" marB="28627" anchor="ctr">
                    <a:lnL>
                      <a:noFill/>
                    </a:lnL>
                    <a:lnR>
                      <a:noFill/>
                    </a:lnR>
                    <a:lnT>
                      <a:noFill/>
                    </a:lnT>
                    <a:lnB>
                      <a:noFill/>
                    </a:lnB>
                    <a:noFill/>
                  </a:tcPr>
                </a:tc>
                <a:tc>
                  <a:txBody>
                    <a:bodyPr/>
                    <a:lstStyle/>
                    <a:p>
                      <a:r>
                        <a:rPr lang="en-IN" sz="1100"/>
                        <a:t>Displays workout suggestions</a:t>
                      </a:r>
                    </a:p>
                  </a:txBody>
                  <a:tcPr marL="57254" marR="57254" marT="28627" marB="28627" anchor="ctr">
                    <a:lnL>
                      <a:noFill/>
                    </a:lnL>
                    <a:lnR>
                      <a:noFill/>
                    </a:lnR>
                    <a:lnT>
                      <a:noFill/>
                    </a:lnT>
                    <a:lnB>
                      <a:noFill/>
                    </a:lnB>
                    <a:noFill/>
                  </a:tcPr>
                </a:tc>
                <a:tc>
                  <a:txBody>
                    <a:bodyPr/>
                    <a:lstStyle/>
                    <a:p>
                      <a:r>
                        <a:rPr lang="en-IN" sz="1100"/>
                        <a:t>Displays workout suggestions</a:t>
                      </a:r>
                    </a:p>
                  </a:txBody>
                  <a:tcPr marL="57254" marR="57254" marT="28627" marB="28627" anchor="ctr">
                    <a:lnL>
                      <a:noFill/>
                    </a:lnL>
                    <a:lnR>
                      <a:noFill/>
                    </a:lnR>
                    <a:lnT>
                      <a:noFill/>
                    </a:lnT>
                    <a:lnB>
                      <a:noFill/>
                    </a:lnB>
                    <a:noFill/>
                  </a:tcPr>
                </a:tc>
                <a:tc>
                  <a:txBody>
                    <a:bodyPr/>
                    <a:lstStyle/>
                    <a:p>
                      <a:r>
                        <a:rPr lang="en-IN" sz="1100" b="1" dirty="0"/>
                        <a:t>Pass</a:t>
                      </a:r>
                      <a:endParaRPr lang="en-IN" sz="1100" dirty="0"/>
                    </a:p>
                  </a:txBody>
                  <a:tcPr marL="57254" marR="57254" marT="28627" marB="28627" anchor="ctr">
                    <a:lnL>
                      <a:noFill/>
                    </a:lnL>
                    <a:lnR>
                      <a:noFill/>
                    </a:lnR>
                    <a:lnT>
                      <a:noFill/>
                    </a:lnT>
                    <a:lnB>
                      <a:noFill/>
                    </a:lnB>
                    <a:noFill/>
                  </a:tcPr>
                </a:tc>
                <a:extLst>
                  <a:ext uri="{0D108BD9-81ED-4DB2-BD59-A6C34878D82A}">
                    <a16:rowId xmlns:a16="http://schemas.microsoft.com/office/drawing/2014/main" val="1286843927"/>
                  </a:ext>
                </a:extLst>
              </a:tr>
              <a:tr h="572544">
                <a:tc>
                  <a:txBody>
                    <a:bodyPr/>
                    <a:lstStyle/>
                    <a:p>
                      <a:r>
                        <a:rPr lang="en-IN" sz="1100"/>
                        <a:t>5</a:t>
                      </a:r>
                    </a:p>
                  </a:txBody>
                  <a:tcPr marL="57254" marR="57254" marT="28627" marB="28627" anchor="ctr">
                    <a:lnL>
                      <a:noFill/>
                    </a:lnL>
                    <a:lnR>
                      <a:noFill/>
                    </a:lnR>
                    <a:lnT>
                      <a:noFill/>
                    </a:lnT>
                    <a:lnB>
                      <a:noFill/>
                    </a:lnB>
                    <a:noFill/>
                  </a:tcPr>
                </a:tc>
                <a:tc>
                  <a:txBody>
                    <a:bodyPr/>
                    <a:lstStyle/>
                    <a:p>
                      <a:r>
                        <a:rPr lang="en-IN" sz="1100"/>
                        <a:t>Breathing Tips for Stress</a:t>
                      </a:r>
                    </a:p>
                  </a:txBody>
                  <a:tcPr marL="57254" marR="57254" marT="28627" marB="28627" anchor="ctr">
                    <a:lnL>
                      <a:noFill/>
                    </a:lnL>
                    <a:lnR>
                      <a:noFill/>
                    </a:lnR>
                    <a:lnT>
                      <a:noFill/>
                    </a:lnT>
                    <a:lnB>
                      <a:noFill/>
                    </a:lnB>
                    <a:noFill/>
                  </a:tcPr>
                </a:tc>
                <a:tc>
                  <a:txBody>
                    <a:bodyPr/>
                    <a:lstStyle/>
                    <a:p>
                      <a:r>
                        <a:rPr lang="en-IN" sz="1100"/>
                        <a:t>Work stress = High</a:t>
                      </a:r>
                    </a:p>
                  </a:txBody>
                  <a:tcPr marL="57254" marR="57254" marT="28627" marB="28627" anchor="ctr">
                    <a:lnL>
                      <a:noFill/>
                    </a:lnL>
                    <a:lnR>
                      <a:noFill/>
                    </a:lnR>
                    <a:lnT>
                      <a:noFill/>
                    </a:lnT>
                    <a:lnB>
                      <a:noFill/>
                    </a:lnB>
                    <a:noFill/>
                  </a:tcPr>
                </a:tc>
                <a:tc>
                  <a:txBody>
                    <a:bodyPr/>
                    <a:lstStyle/>
                    <a:p>
                      <a:r>
                        <a:rPr lang="en-IN" sz="1100"/>
                        <a:t>Suggests breathing exercises</a:t>
                      </a:r>
                    </a:p>
                  </a:txBody>
                  <a:tcPr marL="57254" marR="57254" marT="28627" marB="28627" anchor="ctr">
                    <a:lnL>
                      <a:noFill/>
                    </a:lnL>
                    <a:lnR>
                      <a:noFill/>
                    </a:lnR>
                    <a:lnT>
                      <a:noFill/>
                    </a:lnT>
                    <a:lnB>
                      <a:noFill/>
                    </a:lnB>
                    <a:noFill/>
                  </a:tcPr>
                </a:tc>
                <a:tc>
                  <a:txBody>
                    <a:bodyPr/>
                    <a:lstStyle/>
                    <a:p>
                      <a:r>
                        <a:rPr lang="en-IN" sz="1100"/>
                        <a:t>Suggests breathing exercises</a:t>
                      </a:r>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2257064123"/>
                  </a:ext>
                </a:extLst>
              </a:tr>
              <a:tr h="744308">
                <a:tc>
                  <a:txBody>
                    <a:bodyPr/>
                    <a:lstStyle/>
                    <a:p>
                      <a:r>
                        <a:rPr lang="en-IN" sz="1100" b="1"/>
                        <a:t>6</a:t>
                      </a:r>
                      <a:endParaRPr lang="en-IN" sz="1100"/>
                    </a:p>
                  </a:txBody>
                  <a:tcPr marL="57254" marR="57254" marT="28627" marB="28627" anchor="ctr">
                    <a:lnL>
                      <a:noFill/>
                    </a:lnL>
                    <a:lnR>
                      <a:noFill/>
                    </a:lnR>
                    <a:lnT>
                      <a:noFill/>
                    </a:lnT>
                    <a:lnB>
                      <a:noFill/>
                    </a:lnB>
                    <a:noFill/>
                  </a:tcPr>
                </a:tc>
                <a:tc>
                  <a:txBody>
                    <a:bodyPr/>
                    <a:lstStyle/>
                    <a:p>
                      <a:r>
                        <a:rPr lang="en-IN" sz="1100" b="1"/>
                        <a:t>Access Recommendation Summary</a:t>
                      </a:r>
                      <a:endParaRPr lang="en-IN" sz="1100"/>
                    </a:p>
                  </a:txBody>
                  <a:tcPr marL="57254" marR="57254" marT="28627" marB="28627" anchor="ctr">
                    <a:lnL>
                      <a:noFill/>
                    </a:lnL>
                    <a:lnR>
                      <a:noFill/>
                    </a:lnR>
                    <a:lnT>
                      <a:noFill/>
                    </a:lnT>
                    <a:lnB>
                      <a:noFill/>
                    </a:lnB>
                    <a:noFill/>
                  </a:tcPr>
                </a:tc>
                <a:tc>
                  <a:txBody>
                    <a:bodyPr/>
                    <a:lstStyle/>
                    <a:p>
                      <a:r>
                        <a:rPr lang="en-IN" sz="1100" b="1"/>
                        <a:t>None</a:t>
                      </a:r>
                      <a:endParaRPr lang="en-IN" sz="1100"/>
                    </a:p>
                  </a:txBody>
                  <a:tcPr marL="57254" marR="57254" marT="28627" marB="28627" anchor="ctr">
                    <a:lnL>
                      <a:noFill/>
                    </a:lnL>
                    <a:lnR>
                      <a:noFill/>
                    </a:lnR>
                    <a:lnT>
                      <a:noFill/>
                    </a:lnT>
                    <a:lnB>
                      <a:noFill/>
                    </a:lnB>
                    <a:noFill/>
                  </a:tcPr>
                </a:tc>
                <a:tc>
                  <a:txBody>
                    <a:bodyPr/>
                    <a:lstStyle/>
                    <a:p>
                      <a:r>
                        <a:rPr lang="en-IN" sz="1100" b="1"/>
                        <a:t>Redirects to /Summary and displays all categories</a:t>
                      </a:r>
                      <a:endParaRPr lang="en-IN" sz="1100"/>
                    </a:p>
                  </a:txBody>
                  <a:tcPr marL="57254" marR="57254" marT="28627" marB="28627" anchor="ctr">
                    <a:lnL>
                      <a:noFill/>
                    </a:lnL>
                    <a:lnR>
                      <a:noFill/>
                    </a:lnR>
                    <a:lnT>
                      <a:noFill/>
                    </a:lnT>
                    <a:lnB>
                      <a:noFill/>
                    </a:lnB>
                    <a:noFill/>
                  </a:tcPr>
                </a:tc>
                <a:tc>
                  <a:txBody>
                    <a:bodyPr/>
                    <a:lstStyle/>
                    <a:p>
                      <a:r>
                        <a:rPr lang="en-IN" sz="1100" b="1"/>
                        <a:t>Redirects to /Summary and displays all categories</a:t>
                      </a:r>
                      <a:endParaRPr lang="en-IN" sz="1100"/>
                    </a:p>
                  </a:txBody>
                  <a:tcPr marL="57254" marR="57254" marT="28627" marB="28627" anchor="ctr">
                    <a:lnL>
                      <a:noFill/>
                    </a:lnL>
                    <a:lnR>
                      <a:noFill/>
                    </a:lnR>
                    <a:lnT>
                      <a:noFill/>
                    </a:lnT>
                    <a:lnB>
                      <a:noFill/>
                    </a:lnB>
                    <a:noFill/>
                  </a:tcPr>
                </a:tc>
                <a:tc>
                  <a:txBody>
                    <a:bodyPr/>
                    <a:lstStyle/>
                    <a:p>
                      <a:r>
                        <a:rPr lang="en-IN" sz="1100" b="1" dirty="0"/>
                        <a:t>Pass</a:t>
                      </a:r>
                      <a:endParaRPr lang="en-IN" sz="1100" dirty="0"/>
                    </a:p>
                  </a:txBody>
                  <a:tcPr marL="57254" marR="57254" marT="28627" marB="28627" anchor="ctr">
                    <a:lnL>
                      <a:noFill/>
                    </a:lnL>
                    <a:lnR>
                      <a:noFill/>
                    </a:lnR>
                    <a:lnT>
                      <a:noFill/>
                    </a:lnT>
                    <a:lnB>
                      <a:noFill/>
                    </a:lnB>
                    <a:noFill/>
                  </a:tcPr>
                </a:tc>
                <a:extLst>
                  <a:ext uri="{0D108BD9-81ED-4DB2-BD59-A6C34878D82A}">
                    <a16:rowId xmlns:a16="http://schemas.microsoft.com/office/drawing/2014/main" val="1257722110"/>
                  </a:ext>
                </a:extLst>
              </a:tr>
            </a:tbl>
          </a:graphicData>
        </a:graphic>
      </p:graphicFrame>
    </p:spTree>
    <p:extLst>
      <p:ext uri="{BB962C8B-B14F-4D97-AF65-F5344CB8AC3E}">
        <p14:creationId xmlns:p14="http://schemas.microsoft.com/office/powerpoint/2010/main" val="25133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61F9-5045-BADE-8E37-D109325AE9C9}"/>
              </a:ext>
            </a:extLst>
          </p:cNvPr>
          <p:cNvSpPr>
            <a:spLocks noGrp="1"/>
          </p:cNvSpPr>
          <p:nvPr>
            <p:ph type="title"/>
          </p:nvPr>
        </p:nvSpPr>
        <p:spPr>
          <a:xfrm>
            <a:off x="892886" y="1095504"/>
            <a:ext cx="3255081" cy="4480726"/>
          </a:xfrm>
        </p:spPr>
        <p:txBody>
          <a:bodyPr>
            <a:normAutofit/>
          </a:bodyPr>
          <a:lstStyle/>
          <a:p>
            <a:pPr algn="r"/>
            <a:r>
              <a:rPr lang="en-US" sz="5600" b="1" dirty="0">
                <a:latin typeface="Chalkboard SE" panose="03050602040202020205" pitchFamily="66" charset="77"/>
                <a:ea typeface="ADLaM Display" panose="02010000000000000000" pitchFamily="2" charset="77"/>
                <a:cs typeface="Baloo Bhaijaan" panose="03080902040302020200" pitchFamily="66" charset="-78"/>
              </a:rPr>
              <a:t>OUTLINE</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66C3175-AA1F-351D-7F46-90FDAF86913F}"/>
              </a:ext>
            </a:extLst>
          </p:cNvPr>
          <p:cNvSpPr txBox="1">
            <a:spLocks noGrp="1"/>
          </p:cNvSpPr>
          <p:nvPr>
            <p:ph idx="1"/>
          </p:nvPr>
        </p:nvSpPr>
        <p:spPr>
          <a:xfrm>
            <a:off x="5242808" y="1285867"/>
            <a:ext cx="4702848" cy="4282698"/>
          </a:xfrm>
          <a:prstGeom prst="rect">
            <a:avLst/>
          </a:prstGeom>
        </p:spPr>
        <p:txBody>
          <a:bodyPr anchor="ctr">
            <a:noAutofit/>
          </a:bodyPr>
          <a:lstStyle/>
          <a:p>
            <a:pPr marL="342900" indent="-342900" algn="just">
              <a:buFont typeface="+mj-lt"/>
              <a:buAutoNum type="arabicPeriod"/>
            </a:pPr>
            <a:r>
              <a:rPr lang="en-US" sz="1400" dirty="0">
                <a:latin typeface="Times New Roman" panose="02020603050405020304" pitchFamily="18" charset="0"/>
              </a:rPr>
              <a:t>ABSTRACT</a:t>
            </a:r>
          </a:p>
          <a:p>
            <a:pPr marL="342900" indent="-342900" algn="just">
              <a:buFont typeface="+mj-lt"/>
              <a:buAutoNum type="arabicPeriod"/>
            </a:pPr>
            <a:r>
              <a:rPr lang="en-US" sz="1400" dirty="0">
                <a:latin typeface="Times New Roman" panose="02020603050405020304" pitchFamily="18" charset="0"/>
              </a:rPr>
              <a:t>INTRODUCTION</a:t>
            </a:r>
          </a:p>
          <a:p>
            <a:pPr marL="342900" indent="-342900" algn="just">
              <a:buFont typeface="+mj-lt"/>
              <a:buAutoNum type="arabicPeriod"/>
            </a:pPr>
            <a:r>
              <a:rPr lang="en-US" sz="1400" dirty="0">
                <a:latin typeface="Times New Roman" panose="02020603050405020304" pitchFamily="18" charset="0"/>
              </a:rPr>
              <a:t>EXISTING SYSTEM</a:t>
            </a:r>
          </a:p>
          <a:p>
            <a:pPr marL="342900" indent="-342900" algn="just">
              <a:buFont typeface="+mj-lt"/>
              <a:buAutoNum type="arabicPeriod"/>
            </a:pPr>
            <a:r>
              <a:rPr lang="en-US" sz="1400" dirty="0">
                <a:latin typeface="Times New Roman" panose="02020603050405020304" pitchFamily="18" charset="0"/>
              </a:rPr>
              <a:t>PROPOSED SYSTEM</a:t>
            </a:r>
          </a:p>
          <a:p>
            <a:pPr marL="342900" indent="-342900" algn="just">
              <a:buFont typeface="+mj-lt"/>
              <a:buAutoNum type="arabicPeriod"/>
            </a:pPr>
            <a:r>
              <a:rPr lang="en-IN" sz="1400" dirty="0">
                <a:latin typeface="Times New Roman" panose="02020603050405020304" pitchFamily="18" charset="0"/>
              </a:rPr>
              <a:t>APPLICATIONS</a:t>
            </a:r>
          </a:p>
          <a:p>
            <a:pPr marL="342900" indent="-342900" algn="just">
              <a:buFont typeface="+mj-lt"/>
              <a:buAutoNum type="arabicPeriod"/>
            </a:pPr>
            <a:r>
              <a:rPr lang="en-IN" sz="1400" dirty="0">
                <a:latin typeface="Times New Roman" panose="02020603050405020304" pitchFamily="18" charset="0"/>
              </a:rPr>
              <a:t>REQUIREMENTS</a:t>
            </a:r>
          </a:p>
          <a:p>
            <a:pPr marL="342900" indent="-342900" algn="just">
              <a:buFont typeface="+mj-lt"/>
              <a:buAutoNum type="arabicPeriod"/>
            </a:pPr>
            <a:r>
              <a:rPr lang="en-IN" sz="1400" dirty="0">
                <a:latin typeface="Times New Roman" panose="02020603050405020304" pitchFamily="18" charset="0"/>
              </a:rPr>
              <a:t>LITERATURE SURVERY</a:t>
            </a:r>
          </a:p>
          <a:p>
            <a:pPr marL="342900" indent="-342900" algn="just">
              <a:buFont typeface="+mj-lt"/>
              <a:buAutoNum type="arabicPeriod"/>
            </a:pPr>
            <a:r>
              <a:rPr lang="en-IN" sz="1400" dirty="0">
                <a:latin typeface="Times New Roman" panose="02020603050405020304" pitchFamily="18" charset="0"/>
              </a:rPr>
              <a:t>PROBLEM STATEMENT</a:t>
            </a:r>
          </a:p>
          <a:p>
            <a:pPr marL="342900" indent="-342900" algn="just">
              <a:buFont typeface="+mj-lt"/>
              <a:buAutoNum type="arabicPeriod"/>
            </a:pPr>
            <a:r>
              <a:rPr lang="en-IN" sz="1400" dirty="0">
                <a:latin typeface="Times New Roman" panose="02020603050405020304" pitchFamily="18" charset="0"/>
              </a:rPr>
              <a:t>OBJECTIVES</a:t>
            </a:r>
          </a:p>
          <a:p>
            <a:pPr marL="342900" indent="-342900" algn="just">
              <a:buFont typeface="+mj-lt"/>
              <a:buAutoNum type="arabicPeriod"/>
            </a:pPr>
            <a:r>
              <a:rPr lang="en-IN" sz="1400" dirty="0">
                <a:latin typeface="Times New Roman" panose="02020603050405020304" pitchFamily="18" charset="0"/>
              </a:rPr>
              <a:t>MODULES DESCRIPTION</a:t>
            </a:r>
          </a:p>
          <a:p>
            <a:pPr marL="342900" indent="-342900" algn="just">
              <a:buFont typeface="+mj-lt"/>
              <a:buAutoNum type="arabicPeriod"/>
            </a:pPr>
            <a:r>
              <a:rPr lang="en-IN" sz="1400" dirty="0">
                <a:latin typeface="Times New Roman" panose="02020603050405020304" pitchFamily="18" charset="0"/>
              </a:rPr>
              <a:t>ALGORITHM </a:t>
            </a:r>
          </a:p>
          <a:p>
            <a:pPr marL="342900" indent="-342900" algn="just">
              <a:buFont typeface="+mj-lt"/>
              <a:buAutoNum type="arabicPeriod"/>
            </a:pPr>
            <a:r>
              <a:rPr lang="en-IN" sz="1400" dirty="0">
                <a:latin typeface="Times New Roman" panose="02020603050405020304" pitchFamily="18" charset="0"/>
              </a:rPr>
              <a:t>DESIGN</a:t>
            </a:r>
          </a:p>
          <a:p>
            <a:pPr marL="342900" indent="-342900" algn="just">
              <a:buFont typeface="+mj-lt"/>
              <a:buAutoNum type="arabicPeriod"/>
            </a:pPr>
            <a:r>
              <a:rPr lang="en-IN" sz="1400" dirty="0">
                <a:latin typeface="Times New Roman" panose="02020603050405020304" pitchFamily="18" charset="0"/>
              </a:rPr>
              <a:t>CODE EXECUTION / RESULT</a:t>
            </a:r>
          </a:p>
          <a:p>
            <a:pPr marL="342900" indent="-342900" algn="just">
              <a:buFont typeface="+mj-lt"/>
              <a:buAutoNum type="arabicPeriod"/>
            </a:pPr>
            <a:r>
              <a:rPr lang="en-IN" sz="1400" dirty="0">
                <a:latin typeface="Times New Roman" panose="02020603050405020304" pitchFamily="18" charset="0"/>
              </a:rPr>
              <a:t>TEST CASES</a:t>
            </a:r>
          </a:p>
          <a:p>
            <a:pPr marL="342900" indent="-342900" algn="just">
              <a:buFont typeface="+mj-lt"/>
              <a:buAutoNum type="arabicPeriod"/>
            </a:pPr>
            <a:r>
              <a:rPr lang="en-IN" sz="1400" dirty="0">
                <a:latin typeface="Times New Roman" panose="02020603050405020304" pitchFamily="18" charset="0"/>
              </a:rPr>
              <a:t>CONCLUSION AND FUTURE ENHANCEMENT</a:t>
            </a:r>
          </a:p>
          <a:p>
            <a:pPr marL="342900" indent="-342900" algn="just">
              <a:buFont typeface="+mj-lt"/>
              <a:buAutoNum type="arabicPeriod"/>
            </a:pPr>
            <a:r>
              <a:rPr lang="en-IN" sz="1400" dirty="0">
                <a:latin typeface="Times New Roman" panose="02020603050405020304" pitchFamily="18" charset="0"/>
              </a:rPr>
              <a:t>REFERENCES</a:t>
            </a:r>
          </a:p>
        </p:txBody>
      </p:sp>
    </p:spTree>
    <p:extLst>
      <p:ext uri="{BB962C8B-B14F-4D97-AF65-F5344CB8AC3E}">
        <p14:creationId xmlns:p14="http://schemas.microsoft.com/office/powerpoint/2010/main" val="2690338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4ADFDD8F-8201-2E45-1931-DF9FA30BE9A4}"/>
              </a:ext>
            </a:extLst>
          </p:cNvPr>
          <p:cNvPicPr>
            <a:picLocks noChangeAspect="1"/>
          </p:cNvPicPr>
          <p:nvPr/>
        </p:nvPicPr>
        <p:blipFill>
          <a:blip r:embed="rId2"/>
          <a:srcRect b="4273"/>
          <a:stretch/>
        </p:blipFill>
        <p:spPr>
          <a:xfrm>
            <a:off x="20" y="1282"/>
            <a:ext cx="12191980" cy="6856718"/>
          </a:xfrm>
          <a:prstGeom prst="rect">
            <a:avLst/>
          </a:prstGeom>
        </p:spPr>
      </p:pic>
    </p:spTree>
    <p:extLst>
      <p:ext uri="{BB962C8B-B14F-4D97-AF65-F5344CB8AC3E}">
        <p14:creationId xmlns:p14="http://schemas.microsoft.com/office/powerpoint/2010/main" val="82129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6E56487B-D493-1F6E-65DC-D10CA54C2CFE}"/>
              </a:ext>
            </a:extLst>
          </p:cNvPr>
          <p:cNvPicPr>
            <a:picLocks noGrp="1" noChangeAspect="1"/>
          </p:cNvPicPr>
          <p:nvPr>
            <p:ph idx="1"/>
          </p:nvPr>
        </p:nvPicPr>
        <p:blipFill>
          <a:blip r:embed="rId2"/>
          <a:srcRect b="1765"/>
          <a:stretch/>
        </p:blipFill>
        <p:spPr>
          <a:xfrm>
            <a:off x="20" y="1282"/>
            <a:ext cx="12191980" cy="6856718"/>
          </a:xfrm>
          <a:prstGeom prst="rect">
            <a:avLst/>
          </a:prstGeom>
        </p:spPr>
      </p:pic>
    </p:spTree>
    <p:extLst>
      <p:ext uri="{BB962C8B-B14F-4D97-AF65-F5344CB8AC3E}">
        <p14:creationId xmlns:p14="http://schemas.microsoft.com/office/powerpoint/2010/main" val="774519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A3BA40A9-C489-003C-9FF2-35C29DF2D8F3}"/>
              </a:ext>
            </a:extLst>
          </p:cNvPr>
          <p:cNvPicPr>
            <a:picLocks noGrp="1" noChangeAspect="1"/>
          </p:cNvPicPr>
          <p:nvPr>
            <p:ph idx="1"/>
          </p:nvPr>
        </p:nvPicPr>
        <p:blipFill>
          <a:blip r:embed="rId2"/>
          <a:srcRect b="2192"/>
          <a:stretch/>
        </p:blipFill>
        <p:spPr>
          <a:xfrm>
            <a:off x="20" y="1282"/>
            <a:ext cx="12191980" cy="6856718"/>
          </a:xfrm>
          <a:prstGeom prst="rect">
            <a:avLst/>
          </a:prstGeom>
        </p:spPr>
      </p:pic>
    </p:spTree>
    <p:extLst>
      <p:ext uri="{BB962C8B-B14F-4D97-AF65-F5344CB8AC3E}">
        <p14:creationId xmlns:p14="http://schemas.microsoft.com/office/powerpoint/2010/main" val="409840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FF11292D-2062-4534-E405-FC8817C3D676}"/>
              </a:ext>
            </a:extLst>
          </p:cNvPr>
          <p:cNvPicPr>
            <a:picLocks noGrp="1" noChangeAspect="1"/>
          </p:cNvPicPr>
          <p:nvPr>
            <p:ph idx="1"/>
          </p:nvPr>
        </p:nvPicPr>
        <p:blipFill>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2065848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8D7C36-6484-E38F-7211-E4538BAFCD78}"/>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2385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125FD-D11A-1366-7986-242AE93049CC}"/>
              </a:ext>
            </a:extLst>
          </p:cNvPr>
          <p:cNvSpPr>
            <a:spLocks noGrp="1"/>
          </p:cNvSpPr>
          <p:nvPr>
            <p:ph type="title"/>
          </p:nvPr>
        </p:nvSpPr>
        <p:spPr>
          <a:xfrm>
            <a:off x="1187268" y="492291"/>
            <a:ext cx="9654903" cy="1618489"/>
          </a:xfrm>
        </p:spPr>
        <p:txBody>
          <a:bodyPr anchor="ctr">
            <a:normAutofit/>
          </a:bodyPr>
          <a:lstStyle/>
          <a:p>
            <a:r>
              <a:rPr lang="en-US" b="1" dirty="0">
                <a:latin typeface="Chalkboard SE" panose="03050602040202020205" pitchFamily="66" charset="77"/>
              </a:rPr>
              <a:t>CONCLUSION AND FUTURE ENHANCEMENT</a:t>
            </a:r>
          </a:p>
        </p:txBody>
      </p:sp>
      <p:sp>
        <p:nvSpPr>
          <p:cNvPr id="3" name="Content Placeholder 2">
            <a:extLst>
              <a:ext uri="{FF2B5EF4-FFF2-40B4-BE49-F238E27FC236}">
                <a16:creationId xmlns:a16="http://schemas.microsoft.com/office/drawing/2014/main" id="{176C2601-728A-E0F0-9290-8D1249C20A9C}"/>
              </a:ext>
            </a:extLst>
          </p:cNvPr>
          <p:cNvSpPr>
            <a:spLocks noGrp="1"/>
          </p:cNvSpPr>
          <p:nvPr>
            <p:ph idx="1"/>
          </p:nvPr>
        </p:nvSpPr>
        <p:spPr>
          <a:xfrm>
            <a:off x="1371600" y="2241764"/>
            <a:ext cx="8010226" cy="4245864"/>
          </a:xfrm>
        </p:spPr>
        <p:txBody>
          <a:bodyPr anchor="t">
            <a:noAutofit/>
          </a:bodyPr>
          <a:lstStyle/>
          <a:p>
            <a:pPr>
              <a:lnSpc>
                <a:spcPct val="150000"/>
              </a:lnSpc>
            </a:pPr>
            <a:r>
              <a:rPr lang="en-IN" sz="1200" b="1"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successfully provides a simple, smart, and engaging platform to help users monitor and improve their sleep, stress, and daily habits.</a:t>
            </a:r>
          </a:p>
          <a:p>
            <a:pPr>
              <a:lnSpc>
                <a:spcPct val="150000"/>
              </a:lnSpc>
            </a:pPr>
            <a:r>
              <a:rPr lang="en-IN" sz="1200" dirty="0">
                <a:latin typeface="Times New Roman" panose="02020603050405020304" pitchFamily="18" charset="0"/>
                <a:cs typeface="Times New Roman" panose="02020603050405020304" pitchFamily="18" charset="0"/>
              </a:rPr>
              <a:t>By using </a:t>
            </a:r>
            <a:r>
              <a:rPr lang="en-IN" sz="1200" b="1" dirty="0">
                <a:latin typeface="Times New Roman" panose="02020603050405020304" pitchFamily="18" charset="0"/>
                <a:cs typeface="Times New Roman" panose="02020603050405020304" pitchFamily="18" charset="0"/>
              </a:rPr>
              <a:t>daily </a:t>
            </a:r>
            <a:r>
              <a:rPr lang="en-IN" sz="1200" b="1" dirty="0" err="1">
                <a:latin typeface="Times New Roman" panose="02020603050405020304" pitchFamily="18" charset="0"/>
                <a:cs typeface="Times New Roman" panose="02020603050405020304" pitchFamily="18" charset="0"/>
              </a:rPr>
              <a:t>behavioral</a:t>
            </a:r>
            <a:r>
              <a:rPr lang="en-IN" sz="1200" b="1" dirty="0">
                <a:latin typeface="Times New Roman" panose="02020603050405020304" pitchFamily="18" charset="0"/>
                <a:cs typeface="Times New Roman" panose="02020603050405020304" pitchFamily="18" charset="0"/>
              </a:rPr>
              <a:t> inputs</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personalized recommendations</a:t>
            </a:r>
            <a:r>
              <a:rPr lang="en-IN" sz="1200" dirty="0">
                <a:latin typeface="Times New Roman" panose="02020603050405020304" pitchFamily="18" charset="0"/>
                <a:cs typeface="Times New Roman" panose="02020603050405020304" pitchFamily="18" charset="0"/>
              </a:rPr>
              <a:t>, the system empowers users to identify unhealthy patterns early and make small but impactful lifestyle changes..</a:t>
            </a:r>
          </a:p>
          <a:p>
            <a:pPr>
              <a:lnSpc>
                <a:spcPct val="150000"/>
              </a:lnSpc>
            </a:pPr>
            <a:r>
              <a:rPr lang="en-IN" sz="1200" dirty="0">
                <a:latin typeface="Times New Roman" panose="02020603050405020304" pitchFamily="18" charset="0"/>
                <a:cs typeface="Times New Roman" panose="02020603050405020304" pitchFamily="18" charset="0"/>
              </a:rPr>
              <a:t>The project achieves its goal of combining </a:t>
            </a:r>
            <a:r>
              <a:rPr lang="en-IN" sz="1200" b="1" dirty="0">
                <a:latin typeface="Times New Roman" panose="02020603050405020304" pitchFamily="18" charset="0"/>
                <a:cs typeface="Times New Roman" panose="02020603050405020304" pitchFamily="18" charset="0"/>
              </a:rPr>
              <a:t>mental wellness guidance</a:t>
            </a:r>
            <a:r>
              <a:rPr lang="en-IN" sz="1200" dirty="0">
                <a:latin typeface="Times New Roman" panose="02020603050405020304" pitchFamily="18" charset="0"/>
                <a:cs typeface="Times New Roman" panose="02020603050405020304" pitchFamily="18" charset="0"/>
              </a:rPr>
              <a:t> with </a:t>
            </a:r>
            <a:r>
              <a:rPr lang="en-IN" sz="1200" b="1" dirty="0">
                <a:latin typeface="Times New Roman" panose="02020603050405020304" pitchFamily="18" charset="0"/>
                <a:cs typeface="Times New Roman" panose="02020603050405020304" pitchFamily="18" charset="0"/>
              </a:rPr>
              <a:t>interactive design</a:t>
            </a:r>
            <a:r>
              <a:rPr lang="en-IN" sz="1200" dirty="0">
                <a:latin typeface="Times New Roman" panose="02020603050405020304" pitchFamily="18" charset="0"/>
                <a:cs typeface="Times New Roman" panose="02020603050405020304" pitchFamily="18" charset="0"/>
              </a:rPr>
              <a:t>, offering a </a:t>
            </a:r>
            <a:r>
              <a:rPr lang="en-IN" sz="1200" b="1" dirty="0">
                <a:latin typeface="Times New Roman" panose="02020603050405020304" pitchFamily="18" charset="0"/>
                <a:cs typeface="Times New Roman" panose="02020603050405020304" pitchFamily="18" charset="0"/>
              </a:rPr>
              <a:t>positive, supportive, and habit-building tool</a:t>
            </a:r>
            <a:r>
              <a:rPr lang="en-IN" sz="1200" dirty="0">
                <a:latin typeface="Times New Roman" panose="02020603050405020304" pitchFamily="18" charset="0"/>
                <a:cs typeface="Times New Roman" panose="02020603050405020304" pitchFamily="18" charset="0"/>
              </a:rPr>
              <a:t> without the need for expensive wearables or medical interventions.</a:t>
            </a:r>
          </a:p>
          <a:p>
            <a:pPr>
              <a:lnSpc>
                <a:spcPct val="150000"/>
              </a:lnSpc>
            </a:pPr>
            <a:r>
              <a:rPr lang="en-IN" sz="1200" dirty="0">
                <a:latin typeface="Times New Roman" panose="02020603050405020304" pitchFamily="18" charset="0"/>
                <a:cs typeface="Times New Roman" panose="02020603050405020304" pitchFamily="18" charset="0"/>
              </a:rPr>
              <a:t>Through continuous user engagement,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helps individuals move towards a </a:t>
            </a:r>
            <a:r>
              <a:rPr lang="en-IN" sz="1200" b="1" dirty="0">
                <a:latin typeface="Times New Roman" panose="02020603050405020304" pitchFamily="18" charset="0"/>
                <a:cs typeface="Times New Roman" panose="02020603050405020304" pitchFamily="18" charset="0"/>
              </a:rPr>
              <a:t>healthier circadian rhythm</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overall better well-being</a:t>
            </a:r>
            <a:r>
              <a:rPr lang="en-IN" sz="1200" dirty="0">
                <a:latin typeface="Times New Roman" panose="02020603050405020304" pitchFamily="18" charset="0"/>
                <a:cs typeface="Times New Roman" panose="02020603050405020304" pitchFamily="18" charset="0"/>
              </a:rPr>
              <a:t>.</a:t>
            </a:r>
          </a:p>
          <a:p>
            <a:pPr marL="0" indent="0">
              <a:lnSpc>
                <a:spcPct val="150000"/>
              </a:lnSpc>
              <a:buNone/>
            </a:pPr>
            <a:r>
              <a:rPr lang="en-IN" sz="1200" b="1"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3167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F22986-BBB7-4079-C9F2-FBD701DF7B9A}"/>
              </a:ext>
            </a:extLst>
          </p:cNvPr>
          <p:cNvSpPr txBox="1"/>
          <p:nvPr/>
        </p:nvSpPr>
        <p:spPr>
          <a:xfrm>
            <a:off x="1198155" y="1042698"/>
            <a:ext cx="8074815" cy="2800395"/>
          </a:xfrm>
          <a:prstGeom prst="rect">
            <a:avLst/>
          </a:prstGeom>
        </p:spPr>
        <p:txBody>
          <a:bodyPr vert="horz" lIns="91440" tIns="45720" rIns="91440" bIns="45720" rtlCol="0" anchor="t">
            <a:normAutofit/>
          </a:bodyPr>
          <a:lstStyle/>
          <a:p>
            <a:pPr marL="0" indent="0">
              <a:lnSpc>
                <a:spcPct val="150000"/>
              </a:lnSpc>
              <a:buNone/>
            </a:pP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9FAD1E0-C791-9215-5995-F26ECFCDF7F1}"/>
              </a:ext>
            </a:extLst>
          </p:cNvPr>
          <p:cNvSpPr txBox="1"/>
          <p:nvPr/>
        </p:nvSpPr>
        <p:spPr>
          <a:xfrm>
            <a:off x="1067527" y="1042698"/>
            <a:ext cx="8205443" cy="3106171"/>
          </a:xfrm>
          <a:prstGeom prst="rect">
            <a:avLst/>
          </a:prstGeom>
          <a:noFill/>
        </p:spPr>
        <p:txBody>
          <a:bodyPr wrap="square">
            <a:spAutoFit/>
          </a:bodyPr>
          <a:lstStyle/>
          <a:p>
            <a:pPr algn="just">
              <a:lnSpc>
                <a:spcPct val="150000"/>
              </a:lnSpc>
            </a:pPr>
            <a:r>
              <a:rPr lang="en-IN" sz="1200" b="1" dirty="0">
                <a:latin typeface="Times New Roman" panose="02020603050405020304" pitchFamily="18" charset="0"/>
                <a:cs typeface="Times New Roman" panose="02020603050405020304" pitchFamily="18" charset="0"/>
              </a:rPr>
              <a:t>Future Enhancements</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Mobile Application Development</a:t>
            </a:r>
            <a:r>
              <a:rPr lang="en-IN" sz="1200" dirty="0">
                <a:latin typeface="Times New Roman" panose="02020603050405020304" pitchFamily="18" charset="0"/>
                <a:cs typeface="Times New Roman" panose="02020603050405020304" pitchFamily="18" charset="0"/>
              </a:rPr>
              <a:t>: Build Android and iOS apps for easier daily tracking and notifications.</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Device Integration</a:t>
            </a:r>
            <a:r>
              <a:rPr lang="en-IN" sz="1200" dirty="0">
                <a:latin typeface="Times New Roman" panose="02020603050405020304" pitchFamily="18" charset="0"/>
                <a:cs typeface="Times New Roman" panose="02020603050405020304" pitchFamily="18" charset="0"/>
              </a:rPr>
              <a:t>: Connect with fitness trackers and smartwatches to automatically collect real-time sleep and activity data.</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AI and Predictive Analytics</a:t>
            </a:r>
            <a:r>
              <a:rPr lang="en-IN" sz="1200" dirty="0">
                <a:latin typeface="Times New Roman" panose="02020603050405020304" pitchFamily="18" charset="0"/>
                <a:cs typeface="Times New Roman" panose="02020603050405020304" pitchFamily="18" charset="0"/>
              </a:rPr>
              <a:t>: Implement deep learning models (e.g., Recurrent Neural Networks) to predict sleep disruption patterns based on lifestyle </a:t>
            </a:r>
            <a:r>
              <a:rPr lang="en-IN" sz="1200" dirty="0" err="1">
                <a:latin typeface="Times New Roman" panose="02020603050405020304" pitchFamily="18" charset="0"/>
                <a:cs typeface="Times New Roman" panose="02020603050405020304" pitchFamily="18" charset="0"/>
              </a:rPr>
              <a:t>behaviors</a:t>
            </a:r>
            <a:r>
              <a:rPr lang="en-IN" sz="1200" dirty="0">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IN" sz="1200" b="1" dirty="0" err="1">
                <a:latin typeface="Times New Roman" panose="02020603050405020304" pitchFamily="18" charset="0"/>
                <a:cs typeface="Times New Roman" panose="02020603050405020304" pitchFamily="18" charset="0"/>
              </a:rPr>
              <a:t>Behavioral</a:t>
            </a:r>
            <a:r>
              <a:rPr lang="en-IN" sz="1200" b="1" dirty="0">
                <a:latin typeface="Times New Roman" panose="02020603050405020304" pitchFamily="18" charset="0"/>
                <a:cs typeface="Times New Roman" panose="02020603050405020304" pitchFamily="18" charset="0"/>
              </a:rPr>
              <a:t> Analytics Dashboard</a:t>
            </a:r>
            <a:r>
              <a:rPr lang="en-IN" sz="1200" dirty="0">
                <a:latin typeface="Times New Roman" panose="02020603050405020304" pitchFamily="18" charset="0"/>
                <a:cs typeface="Times New Roman" panose="02020603050405020304" pitchFamily="18" charset="0"/>
              </a:rPr>
              <a:t>: Provide detailed, visually appealing trend analysis over months (not just 7 days).</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Mood and Emotional Wellness Monitoring</a:t>
            </a:r>
            <a:r>
              <a:rPr lang="en-IN" sz="1200" dirty="0">
                <a:latin typeface="Times New Roman" panose="02020603050405020304" pitchFamily="18" charset="0"/>
                <a:cs typeface="Times New Roman" panose="02020603050405020304" pitchFamily="18" charset="0"/>
              </a:rPr>
              <a:t>: Add modules for journaling and emotional tracking for deeper mental health support.</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Reminders and Alerts</a:t>
            </a:r>
            <a:r>
              <a:rPr lang="en-IN" sz="1200" dirty="0">
                <a:latin typeface="Times New Roman" panose="02020603050405020304" pitchFamily="18" charset="0"/>
                <a:cs typeface="Times New Roman" panose="02020603050405020304" pitchFamily="18" charset="0"/>
              </a:rPr>
              <a:t>: Push personalized notifications if users’ </a:t>
            </a:r>
            <a:r>
              <a:rPr lang="en-IN" sz="1200" dirty="0" err="1">
                <a:latin typeface="Times New Roman" panose="02020603050405020304" pitchFamily="18" charset="0"/>
                <a:cs typeface="Times New Roman" panose="02020603050405020304" pitchFamily="18" charset="0"/>
              </a:rPr>
              <a:t>behavior</a:t>
            </a:r>
            <a:r>
              <a:rPr lang="en-IN" sz="1200" dirty="0">
                <a:latin typeface="Times New Roman" panose="02020603050405020304" pitchFamily="18" charset="0"/>
                <a:cs typeface="Times New Roman" panose="02020603050405020304" pitchFamily="18" charset="0"/>
              </a:rPr>
              <a:t> indicates rising stress or declining sleep quality.</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Community Features</a:t>
            </a:r>
            <a:r>
              <a:rPr lang="en-IN" sz="1200" dirty="0">
                <a:latin typeface="Times New Roman" panose="02020603050405020304" pitchFamily="18" charset="0"/>
                <a:cs typeface="Times New Roman" panose="02020603050405020304" pitchFamily="18" charset="0"/>
              </a:rPr>
              <a:t>: Add gamified community challenges and wellness groups to encourage group motivation.</a:t>
            </a:r>
          </a:p>
          <a:p>
            <a:pPr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Localization and Accessibility</a:t>
            </a:r>
            <a:r>
              <a:rPr lang="en-IN" sz="1200" dirty="0">
                <a:latin typeface="Times New Roman" panose="02020603050405020304" pitchFamily="18" charset="0"/>
                <a:cs typeface="Times New Roman" panose="02020603050405020304" pitchFamily="18" charset="0"/>
              </a:rPr>
              <a:t>: Support multiple languages and make the platform accessible to users with disabilities.</a:t>
            </a:r>
          </a:p>
        </p:txBody>
      </p:sp>
    </p:spTree>
    <p:extLst>
      <p:ext uri="{BB962C8B-B14F-4D97-AF65-F5344CB8AC3E}">
        <p14:creationId xmlns:p14="http://schemas.microsoft.com/office/powerpoint/2010/main" val="168677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24DE2-69E2-E831-E58D-1BCFE610B067}"/>
              </a:ext>
            </a:extLst>
          </p:cNvPr>
          <p:cNvSpPr>
            <a:spLocks noGrp="1"/>
          </p:cNvSpPr>
          <p:nvPr>
            <p:ph type="title"/>
          </p:nvPr>
        </p:nvSpPr>
        <p:spPr>
          <a:xfrm>
            <a:off x="1209039" y="361082"/>
            <a:ext cx="8074815" cy="1618489"/>
          </a:xfrm>
        </p:spPr>
        <p:txBody>
          <a:bodyPr vert="horz" lIns="91440" tIns="45720" rIns="91440" bIns="45720" rtlCol="0" anchor="ctr">
            <a:normAutofit/>
          </a:bodyPr>
          <a:lstStyle/>
          <a:p>
            <a:r>
              <a:rPr lang="en-US" sz="7200" kern="1200" dirty="0">
                <a:solidFill>
                  <a:schemeClr val="tx1"/>
                </a:solidFill>
                <a:latin typeface="+mj-lt"/>
                <a:ea typeface="+mj-ea"/>
                <a:cs typeface="+mj-cs"/>
              </a:rPr>
              <a:t> </a:t>
            </a:r>
            <a:r>
              <a:rPr lang="en-US" sz="5400" b="1" kern="1200" dirty="0">
                <a:solidFill>
                  <a:schemeClr val="tx1"/>
                </a:solidFill>
                <a:latin typeface="Chalkboard SE" panose="03050602040202020205" pitchFamily="66" charset="77"/>
              </a:rPr>
              <a:t>REFERENCES</a:t>
            </a:r>
          </a:p>
        </p:txBody>
      </p:sp>
      <p:sp>
        <p:nvSpPr>
          <p:cNvPr id="4" name="TextBox 3">
            <a:extLst>
              <a:ext uri="{FF2B5EF4-FFF2-40B4-BE49-F238E27FC236}">
                <a16:creationId xmlns:a16="http://schemas.microsoft.com/office/drawing/2014/main" id="{BA688909-53AC-F2EF-0AE1-0BE271848341}"/>
              </a:ext>
            </a:extLst>
          </p:cNvPr>
          <p:cNvSpPr txBox="1"/>
          <p:nvPr/>
        </p:nvSpPr>
        <p:spPr>
          <a:xfrm>
            <a:off x="1209038" y="1613936"/>
            <a:ext cx="8074815" cy="4329664"/>
          </a:xfrm>
          <a:prstGeom prst="rect">
            <a:avLst/>
          </a:prstGeom>
        </p:spPr>
        <p:txBody>
          <a:bodyPr vert="horz" lIns="91440" tIns="45720" rIns="91440" bIns="45720" rtlCol="0" anchor="t">
            <a:noAutofit/>
          </a:bodyPr>
          <a:lstStyle/>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[1]C. </a:t>
            </a:r>
            <a:r>
              <a:rPr lang="en-IN" sz="1200" b="1" dirty="0" err="1">
                <a:latin typeface="Times New Roman" panose="02020603050405020304" pitchFamily="18" charset="0"/>
                <a:cs typeface="Times New Roman" panose="02020603050405020304" pitchFamily="18" charset="0"/>
              </a:rPr>
              <a:t>della</a:t>
            </a:r>
            <a:r>
              <a:rPr lang="en-IN" sz="1200" b="1" dirty="0">
                <a:latin typeface="Times New Roman" panose="02020603050405020304" pitchFamily="18" charset="0"/>
                <a:cs typeface="Times New Roman" panose="02020603050405020304" pitchFamily="18" charset="0"/>
              </a:rPr>
              <a:t> Monica et al., 2024</a:t>
            </a:r>
            <a:r>
              <a:rPr lang="en-IN" sz="1200" dirty="0">
                <a:latin typeface="Times New Roman" panose="02020603050405020304" pitchFamily="18" charset="0"/>
                <a:cs typeface="Times New Roman" panose="02020603050405020304" pitchFamily="18" charset="0"/>
              </a:rPr>
              <a:t>. "A Protocol for Evaluating Digital Technology for Monitoring Sleep and Circadian Rhythms in Older People and People Living with Dementia in the Community," </a:t>
            </a:r>
            <a:r>
              <a:rPr lang="en-IN" sz="1200" i="1" dirty="0">
                <a:latin typeface="Times New Roman" panose="02020603050405020304" pitchFamily="18" charset="0"/>
                <a:cs typeface="Times New Roman" panose="02020603050405020304" pitchFamily="18" charset="0"/>
              </a:rPr>
              <a:t>Clocks &amp; Sleep</a:t>
            </a:r>
            <a:r>
              <a:rPr lang="en-IN" sz="1200" dirty="0">
                <a:latin typeface="Times New Roman" panose="02020603050405020304" pitchFamily="18" charset="0"/>
                <a:cs typeface="Times New Roman" panose="02020603050405020304" pitchFamily="18" charset="0"/>
              </a:rPr>
              <a:t>, vol. 6, no. 1, pp. 129-155, 2024,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10.3390/clockssleep6010010.</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[2]F. Wu et al., 2024</a:t>
            </a:r>
            <a:r>
              <a:rPr lang="en-IN" sz="1200" dirty="0">
                <a:latin typeface="Times New Roman" panose="02020603050405020304" pitchFamily="18" charset="0"/>
                <a:cs typeface="Times New Roman" panose="02020603050405020304" pitchFamily="18" charset="0"/>
              </a:rPr>
              <a:t>. "Comparative Efficacy of Commercial Wearables for Circadian Rhythm Home Monitoring from Activity, Heart Rate, and Core Body Temperature," </a:t>
            </a:r>
            <a:r>
              <a:rPr lang="en-IN" sz="1200" i="1" dirty="0" err="1">
                <a:latin typeface="Times New Roman" panose="02020603050405020304" pitchFamily="18" charset="0"/>
                <a:cs typeface="Times New Roman" panose="02020603050405020304" pitchFamily="18" charset="0"/>
              </a:rPr>
              <a:t>arXiv</a:t>
            </a:r>
            <a:r>
              <a:rPr lang="en-IN" sz="1200" i="1" dirty="0">
                <a:latin typeface="Times New Roman" panose="02020603050405020304" pitchFamily="18" charset="0"/>
                <a:cs typeface="Times New Roman" panose="02020603050405020304" pitchFamily="18" charset="0"/>
              </a:rPr>
              <a:t> preprint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2404.03408, 2024.</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[3]A. Nguyen et al., 2022</a:t>
            </a:r>
            <a:r>
              <a:rPr lang="en-IN" sz="1200" dirty="0">
                <a:latin typeface="Times New Roman" panose="02020603050405020304" pitchFamily="18" charset="0"/>
                <a:cs typeface="Times New Roman" panose="02020603050405020304" pitchFamily="18" charset="0"/>
              </a:rPr>
              <a:t>. "A Large-Scale Study of a Sleep Tracking and Improving Device with Closed-loop and Personalized Real-time Acoustic Stimulation," </a:t>
            </a:r>
            <a:r>
              <a:rPr lang="en-IN" sz="1200" i="1" dirty="0" err="1">
                <a:latin typeface="Times New Roman" panose="02020603050405020304" pitchFamily="18" charset="0"/>
                <a:cs typeface="Times New Roman" panose="02020603050405020304" pitchFamily="18" charset="0"/>
              </a:rPr>
              <a:t>arXiv</a:t>
            </a:r>
            <a:r>
              <a:rPr lang="en-IN" sz="1200" i="1" dirty="0">
                <a:latin typeface="Times New Roman" panose="02020603050405020304" pitchFamily="18" charset="0"/>
                <a:cs typeface="Times New Roman" panose="02020603050405020304" pitchFamily="18" charset="0"/>
              </a:rPr>
              <a:t> preprint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2211.02592, 2022.</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[4]S. </a:t>
            </a:r>
            <a:r>
              <a:rPr lang="en-IN" sz="1200" b="1" dirty="0" err="1">
                <a:latin typeface="Times New Roman" panose="02020603050405020304" pitchFamily="18" charset="0"/>
                <a:cs typeface="Times New Roman" panose="02020603050405020304" pitchFamily="18" charset="0"/>
              </a:rPr>
              <a:t>Rostaminia</a:t>
            </a:r>
            <a:r>
              <a:rPr lang="en-IN" sz="1200" b="1" dirty="0">
                <a:latin typeface="Times New Roman" panose="02020603050405020304" pitchFamily="18" charset="0"/>
                <a:cs typeface="Times New Roman" panose="02020603050405020304" pitchFamily="18" charset="0"/>
              </a:rPr>
              <a:t> et al., 2021</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PhyMask</a:t>
            </a:r>
            <a:r>
              <a:rPr lang="en-IN" sz="1200" dirty="0">
                <a:latin typeface="Times New Roman" panose="02020603050405020304" pitchFamily="18" charset="0"/>
                <a:cs typeface="Times New Roman" panose="02020603050405020304" pitchFamily="18" charset="0"/>
              </a:rPr>
              <a:t>: Robust Sensing of Brain Activity and Physiological Signals During Sleep with an All-textile Eye Mask," </a:t>
            </a:r>
            <a:r>
              <a:rPr lang="en-IN" sz="1200" i="1" dirty="0" err="1">
                <a:latin typeface="Times New Roman" panose="02020603050405020304" pitchFamily="18" charset="0"/>
                <a:cs typeface="Times New Roman" panose="02020603050405020304" pitchFamily="18" charset="0"/>
              </a:rPr>
              <a:t>arXiv</a:t>
            </a:r>
            <a:r>
              <a:rPr lang="en-IN" sz="1200" i="1" dirty="0">
                <a:latin typeface="Times New Roman" panose="02020603050405020304" pitchFamily="18" charset="0"/>
                <a:cs typeface="Times New Roman" panose="02020603050405020304" pitchFamily="18" charset="0"/>
              </a:rPr>
              <a:t> preprint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2106.07645, 2021</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[5]S. H. Cho et al., 2023</a:t>
            </a:r>
            <a:r>
              <a:rPr lang="en-IN" sz="1200" dirty="0">
                <a:latin typeface="Times New Roman" panose="02020603050405020304" pitchFamily="18" charset="0"/>
                <a:cs typeface="Times New Roman" panose="02020603050405020304" pitchFamily="18" charset="0"/>
              </a:rPr>
              <a:t>. "Wearable Devices for Monitoring Circadian Rhythms and Sleep Patterns: A Review," </a:t>
            </a:r>
            <a:r>
              <a:rPr lang="en-IN" sz="1200" i="1" dirty="0">
                <a:latin typeface="Times New Roman" panose="02020603050405020304" pitchFamily="18" charset="0"/>
                <a:cs typeface="Times New Roman" panose="02020603050405020304" pitchFamily="18" charset="0"/>
              </a:rPr>
              <a:t>Journal of Biomedical Science and Engineering</a:t>
            </a:r>
            <a:r>
              <a:rPr lang="en-IN" sz="1200" dirty="0">
                <a:latin typeface="Times New Roman" panose="02020603050405020304" pitchFamily="18" charset="0"/>
                <a:cs typeface="Times New Roman" panose="02020603050405020304" pitchFamily="18" charset="0"/>
              </a:rPr>
              <a:t>, vol. 16, no. 4, pp. 1-15, 2023,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10.4236/jbise.2023.164005.</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[6]D. S. Martinez et al., 2023</a:t>
            </a:r>
            <a:r>
              <a:rPr lang="en-IN" sz="1200" dirty="0">
                <a:latin typeface="Times New Roman" panose="02020603050405020304" pitchFamily="18" charset="0"/>
                <a:cs typeface="Times New Roman" panose="02020603050405020304" pitchFamily="18" charset="0"/>
              </a:rPr>
              <a:t>. "Improvement of Sleep Quality through Smart Wearables: A Comparative Study of Devices," </a:t>
            </a:r>
            <a:r>
              <a:rPr lang="en-IN" sz="1200" i="1" dirty="0">
                <a:latin typeface="Times New Roman" panose="02020603050405020304" pitchFamily="18" charset="0"/>
                <a:cs typeface="Times New Roman" panose="02020603050405020304" pitchFamily="18" charset="0"/>
              </a:rPr>
              <a:t>Sleep Health</a:t>
            </a:r>
            <a:r>
              <a:rPr lang="en-IN" sz="1200" dirty="0">
                <a:latin typeface="Times New Roman" panose="02020603050405020304" pitchFamily="18" charset="0"/>
                <a:cs typeface="Times New Roman" panose="02020603050405020304" pitchFamily="18" charset="0"/>
              </a:rPr>
              <a:t>, vol. 9, no. 2, pp. 102-111, 2023,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10.1016/j.sleh.2023.02.005.</a:t>
            </a:r>
          </a:p>
          <a:p>
            <a:pPr marL="171450" indent="-171450" algn="just">
              <a:lnSpc>
                <a:spcPct val="150000"/>
              </a:lnSpc>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[7]J. R. Lee et al., 2022</a:t>
            </a:r>
            <a:r>
              <a:rPr lang="en-IN" sz="1200" dirty="0">
                <a:latin typeface="Times New Roman" panose="02020603050405020304" pitchFamily="18" charset="0"/>
                <a:cs typeface="Times New Roman" panose="02020603050405020304" pitchFamily="18" charset="0"/>
              </a:rPr>
              <a:t>. "Smartphone-based Sleep Tracking and Its Impact on Sleep Improvement: A Review of Current Solutions," </a:t>
            </a:r>
            <a:r>
              <a:rPr lang="en-IN" sz="1200" i="1" dirty="0">
                <a:latin typeface="Times New Roman" panose="02020603050405020304" pitchFamily="18" charset="0"/>
                <a:cs typeface="Times New Roman" panose="02020603050405020304" pitchFamily="18" charset="0"/>
              </a:rPr>
              <a:t>Computers in Biology and Medicine</a:t>
            </a:r>
            <a:r>
              <a:rPr lang="en-IN" sz="1200" dirty="0">
                <a:latin typeface="Times New Roman" panose="02020603050405020304" pitchFamily="18" charset="0"/>
                <a:cs typeface="Times New Roman" panose="02020603050405020304" pitchFamily="18" charset="0"/>
              </a:rPr>
              <a:t>, vol. 148, pp. 1058-1065, 2022, </a:t>
            </a:r>
            <a:r>
              <a:rPr lang="en-IN" sz="1200" dirty="0" err="1">
                <a:latin typeface="Times New Roman" panose="02020603050405020304" pitchFamily="18" charset="0"/>
                <a:cs typeface="Times New Roman" panose="02020603050405020304" pitchFamily="18" charset="0"/>
              </a:rPr>
              <a:t>doi</a:t>
            </a:r>
            <a:r>
              <a:rPr lang="en-IN" sz="1200" dirty="0">
                <a:latin typeface="Times New Roman" panose="02020603050405020304" pitchFamily="18" charset="0"/>
                <a:cs typeface="Times New Roman" panose="02020603050405020304" pitchFamily="18" charset="0"/>
              </a:rPr>
              <a:t>: 10.1016/j.compbiomed.2022.1058.</a:t>
            </a:r>
          </a:p>
          <a:p>
            <a:pPr indent="-228600" algn="just">
              <a:lnSpc>
                <a:spcPct val="15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5071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F3788-AD10-AF23-E442-DE8075A04343}"/>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b="1" kern="1200" dirty="0">
                <a:solidFill>
                  <a:schemeClr val="tx1"/>
                </a:solidFill>
                <a:latin typeface="Chalkboard SE" panose="03050602040202020205" pitchFamily="66" charset="77"/>
              </a:rPr>
              <a:t>THANK YOU</a:t>
            </a:r>
          </a:p>
        </p:txBody>
      </p:sp>
    </p:spTree>
    <p:extLst>
      <p:ext uri="{BB962C8B-B14F-4D97-AF65-F5344CB8AC3E}">
        <p14:creationId xmlns:p14="http://schemas.microsoft.com/office/powerpoint/2010/main" val="39148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416CF9-4FE3-C70D-8D57-507AF6B26E6B}"/>
              </a:ext>
            </a:extLst>
          </p:cNvPr>
          <p:cNvSpPr>
            <a:spLocks noGrp="1"/>
          </p:cNvSpPr>
          <p:nvPr>
            <p:ph type="title"/>
          </p:nvPr>
        </p:nvSpPr>
        <p:spPr>
          <a:xfrm>
            <a:off x="1201678" y="596496"/>
            <a:ext cx="8074815" cy="1618489"/>
          </a:xfrm>
        </p:spPr>
        <p:txBody>
          <a:bodyPr anchor="ctr">
            <a:normAutofit/>
          </a:bodyPr>
          <a:lstStyle/>
          <a:p>
            <a:r>
              <a:rPr lang="en-US" sz="5600" b="1" dirty="0">
                <a:latin typeface="Chalkboard SE" panose="03050602040202020205" pitchFamily="66" charset="77"/>
              </a:rPr>
              <a:t>ABSTRACT</a:t>
            </a:r>
          </a:p>
        </p:txBody>
      </p:sp>
      <p:sp>
        <p:nvSpPr>
          <p:cNvPr id="3" name="Content Placeholder 2">
            <a:extLst>
              <a:ext uri="{FF2B5EF4-FFF2-40B4-BE49-F238E27FC236}">
                <a16:creationId xmlns:a16="http://schemas.microsoft.com/office/drawing/2014/main" id="{61109C48-57E7-6657-D5E5-FC0E21854735}"/>
              </a:ext>
            </a:extLst>
          </p:cNvPr>
          <p:cNvSpPr>
            <a:spLocks noGrp="1"/>
          </p:cNvSpPr>
          <p:nvPr>
            <p:ph idx="1"/>
          </p:nvPr>
        </p:nvSpPr>
        <p:spPr>
          <a:xfrm>
            <a:off x="1201678" y="1842621"/>
            <a:ext cx="8241938" cy="3826659"/>
          </a:xfrm>
        </p:spPr>
        <p:txBody>
          <a:bodyPr anchor="t">
            <a:noAutofit/>
          </a:bodyPr>
          <a:lstStyle/>
          <a:p>
            <a:pPr algn="just">
              <a:lnSpc>
                <a:spcPct val="150000"/>
              </a:lnSpc>
            </a:pP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is an </a:t>
            </a:r>
            <a:r>
              <a:rPr lang="en-IN" sz="1200" b="1" dirty="0">
                <a:latin typeface="Times New Roman" panose="02020603050405020304" pitchFamily="18" charset="0"/>
                <a:cs typeface="Times New Roman" panose="02020603050405020304" pitchFamily="18" charset="0"/>
              </a:rPr>
              <a:t>AI-powered wellness system </a:t>
            </a:r>
            <a:r>
              <a:rPr lang="en-IN" sz="1200" dirty="0">
                <a:latin typeface="Times New Roman" panose="02020603050405020304" pitchFamily="18" charset="0"/>
                <a:cs typeface="Times New Roman" panose="02020603050405020304" pitchFamily="18" charset="0"/>
              </a:rPr>
              <a:t>designed to help users maintain a healthy </a:t>
            </a:r>
            <a:r>
              <a:rPr lang="en-IN" sz="1200" b="1" dirty="0">
                <a:latin typeface="Times New Roman" panose="02020603050405020304" pitchFamily="18" charset="0"/>
                <a:cs typeface="Times New Roman" panose="02020603050405020304" pitchFamily="18" charset="0"/>
              </a:rPr>
              <a:t>circadian rhythm </a:t>
            </a:r>
            <a:r>
              <a:rPr lang="en-IN" sz="1200" dirty="0">
                <a:latin typeface="Times New Roman" panose="02020603050405020304" pitchFamily="18" charset="0"/>
                <a:cs typeface="Times New Roman" panose="02020603050405020304" pitchFamily="18" charset="0"/>
              </a:rPr>
              <a:t>by monitoring their sleep patterns, mood fluctuations, and daily lifestyle habits. It aims to address common disruptions like stress, overwork, irregular sleep, and emotional imbalance that can lead to mental health issues, including dissociative symptoms.</a:t>
            </a:r>
          </a:p>
          <a:p>
            <a:pPr algn="just">
              <a:lnSpc>
                <a:spcPct val="150000"/>
              </a:lnSpc>
            </a:pPr>
            <a:r>
              <a:rPr lang="en-IN" sz="1200" dirty="0">
                <a:latin typeface="Times New Roman" panose="02020603050405020304" pitchFamily="18" charset="0"/>
                <a:cs typeface="Times New Roman" panose="02020603050405020304" pitchFamily="18" charset="0"/>
              </a:rPr>
              <a:t>The system takes </a:t>
            </a:r>
            <a:r>
              <a:rPr lang="en-IN" sz="1200" b="1" dirty="0">
                <a:latin typeface="Times New Roman" panose="02020603050405020304" pitchFamily="18" charset="0"/>
                <a:cs typeface="Times New Roman" panose="02020603050405020304" pitchFamily="18" charset="0"/>
              </a:rPr>
              <a:t>user inputs </a:t>
            </a:r>
            <a:r>
              <a:rPr lang="en-IN" sz="1200" dirty="0">
                <a:latin typeface="Times New Roman" panose="02020603050405020304" pitchFamily="18" charset="0"/>
                <a:cs typeface="Times New Roman" panose="02020603050405020304" pitchFamily="18" charset="0"/>
              </a:rPr>
              <a:t>such as sleep duration, mood states (anger, stress, hunger), skipped meals, workload, and environmental stressors like traffic or negative social interactions. Using intelligent algorithms and cybernetic health principles, it </a:t>
            </a:r>
            <a:r>
              <a:rPr lang="en-IN" sz="1200" dirty="0" err="1">
                <a:latin typeface="Times New Roman" panose="02020603050405020304" pitchFamily="18" charset="0"/>
                <a:cs typeface="Times New Roman" panose="02020603050405020304" pitchFamily="18" charset="0"/>
              </a:rPr>
              <a:t>analyzes</a:t>
            </a:r>
            <a:r>
              <a:rPr lang="en-IN" sz="1200" dirty="0">
                <a:latin typeface="Times New Roman" panose="02020603050405020304" pitchFamily="18" charset="0"/>
                <a:cs typeface="Times New Roman" panose="02020603050405020304" pitchFamily="18" charset="0"/>
              </a:rPr>
              <a:t> this data to detect circadian rhythm imbalances and predict their potential impact on mental and physical well-being.</a:t>
            </a:r>
          </a:p>
          <a:p>
            <a:pPr algn="just">
              <a:lnSpc>
                <a:spcPct val="150000"/>
              </a:lnSpc>
            </a:pP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then </a:t>
            </a:r>
            <a:r>
              <a:rPr lang="en-IN" sz="1200" b="1" dirty="0">
                <a:latin typeface="Times New Roman" panose="02020603050405020304" pitchFamily="18" charset="0"/>
                <a:cs typeface="Times New Roman" panose="02020603050405020304" pitchFamily="18" charset="0"/>
              </a:rPr>
              <a:t>offers personalized, doctor-verified recommendations </a:t>
            </a:r>
            <a:r>
              <a:rPr lang="en-IN" sz="1200" dirty="0">
                <a:latin typeface="Times New Roman" panose="02020603050405020304" pitchFamily="18" charset="0"/>
                <a:cs typeface="Times New Roman" panose="02020603050405020304" pitchFamily="18" charset="0"/>
              </a:rPr>
              <a:t>to restore balance. These include dietary tips, meditation, hot baths, screen-time control, and stress-relief techniques—all designed to be culturally relevant, affordable, and effective for Indian users.</a:t>
            </a:r>
          </a:p>
          <a:p>
            <a:pPr algn="just">
              <a:lnSpc>
                <a:spcPct val="150000"/>
              </a:lnSpc>
            </a:pPr>
            <a:r>
              <a:rPr lang="en-IN" sz="1200" dirty="0">
                <a:latin typeface="Times New Roman" panose="02020603050405020304" pitchFamily="18" charset="0"/>
                <a:cs typeface="Times New Roman" panose="02020603050405020304" pitchFamily="18" charset="0"/>
              </a:rPr>
              <a:t>Users receive these suggestions through a mobile-friendly web application. By promoting early detection and self-care,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empowers individuals to improve sleep quality, stabilize mood, and support overall </a:t>
            </a:r>
            <a:r>
              <a:rPr lang="en-IN" sz="1200" b="1" dirty="0">
                <a:latin typeface="Times New Roman" panose="02020603050405020304" pitchFamily="18" charset="0"/>
                <a:cs typeface="Times New Roman" panose="02020603050405020304" pitchFamily="18" charset="0"/>
              </a:rPr>
              <a:t>mental wellness </a:t>
            </a:r>
            <a:r>
              <a:rPr lang="en-IN" sz="1200" dirty="0">
                <a:latin typeface="Times New Roman" panose="02020603050405020304" pitchFamily="18" charset="0"/>
                <a:cs typeface="Times New Roman" panose="02020603050405020304" pitchFamily="18" charset="0"/>
              </a:rPr>
              <a:t>in a proactive and sustainable way.</a:t>
            </a: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82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F3EFA7-D0B4-64E9-B43D-313F5EE1DC4F}"/>
              </a:ext>
            </a:extLst>
          </p:cNvPr>
          <p:cNvSpPr>
            <a:spLocks noGrp="1"/>
          </p:cNvSpPr>
          <p:nvPr>
            <p:ph type="title"/>
          </p:nvPr>
        </p:nvSpPr>
        <p:spPr>
          <a:xfrm>
            <a:off x="5894962" y="18255"/>
            <a:ext cx="5458838" cy="1325563"/>
          </a:xfrm>
        </p:spPr>
        <p:txBody>
          <a:bodyPr>
            <a:normAutofit/>
          </a:bodyPr>
          <a:lstStyle/>
          <a:p>
            <a:r>
              <a:rPr lang="en-US" b="1" dirty="0">
                <a:latin typeface="Chalkboard SE" panose="03050602040202020205" pitchFamily="66" charset="77"/>
              </a:rPr>
              <a:t>INTRODUCTION</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Officer Safety Corner: The Critical Importance of Sleep for Police Officers  - Police Chief Magazine">
            <a:extLst>
              <a:ext uri="{FF2B5EF4-FFF2-40B4-BE49-F238E27FC236}">
                <a16:creationId xmlns:a16="http://schemas.microsoft.com/office/drawing/2014/main" id="{F11B887E-621B-90A6-588F-76B1B4792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 t="12866" r="6243"/>
          <a:stretch/>
        </p:blipFill>
        <p:spPr bwMode="auto">
          <a:xfrm>
            <a:off x="363548" y="1504764"/>
            <a:ext cx="4310112" cy="384847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D28A33F-0017-CC38-15A2-E187EA2AEAD7}"/>
              </a:ext>
            </a:extLst>
          </p:cNvPr>
          <p:cNvSpPr>
            <a:spLocks noGrp="1"/>
          </p:cNvSpPr>
          <p:nvPr>
            <p:ph idx="1"/>
          </p:nvPr>
        </p:nvSpPr>
        <p:spPr>
          <a:xfrm>
            <a:off x="5037208" y="1150895"/>
            <a:ext cx="6728072" cy="4192520"/>
          </a:xfrm>
        </p:spPr>
        <p:txBody>
          <a:bodyPr>
            <a:noAutofit/>
          </a:bodyPr>
          <a:lstStyle/>
          <a:p>
            <a:pPr algn="just">
              <a:lnSpc>
                <a:spcPct val="150000"/>
              </a:lnSpc>
            </a:pPr>
            <a:r>
              <a:rPr lang="en-IN" sz="1200" dirty="0">
                <a:latin typeface="Times New Roman" panose="02020603050405020304" pitchFamily="18" charset="0"/>
                <a:cs typeface="Times New Roman" panose="02020603050405020304" pitchFamily="18" charset="0"/>
              </a:rPr>
              <a:t>Humans experience a wide range of </a:t>
            </a:r>
            <a:r>
              <a:rPr lang="en-IN" sz="1200" b="1" dirty="0">
                <a:latin typeface="Times New Roman" panose="02020603050405020304" pitchFamily="18" charset="0"/>
                <a:cs typeface="Times New Roman" panose="02020603050405020304" pitchFamily="18" charset="0"/>
              </a:rPr>
              <a:t>physical, emotional, and </a:t>
            </a:r>
            <a:r>
              <a:rPr lang="en-IN" sz="1200" b="1" dirty="0" err="1">
                <a:latin typeface="Times New Roman" panose="02020603050405020304" pitchFamily="18" charset="0"/>
                <a:cs typeface="Times New Roman" panose="02020603050405020304" pitchFamily="18" charset="0"/>
              </a:rPr>
              <a:t>behavioral</a:t>
            </a:r>
            <a:r>
              <a:rPr lang="en-IN" sz="1200" b="1" dirty="0">
                <a:latin typeface="Times New Roman" panose="02020603050405020304" pitchFamily="18" charset="0"/>
                <a:cs typeface="Times New Roman" panose="02020603050405020304" pitchFamily="18" charset="0"/>
              </a:rPr>
              <a:t> changes</a:t>
            </a:r>
            <a:r>
              <a:rPr lang="en-IN" sz="1200" dirty="0">
                <a:latin typeface="Times New Roman" panose="02020603050405020304" pitchFamily="18" charset="0"/>
                <a:cs typeface="Times New Roman" panose="02020603050405020304" pitchFamily="18" charset="0"/>
              </a:rPr>
              <a:t> when their </a:t>
            </a:r>
            <a:r>
              <a:rPr lang="en-IN" sz="1200" b="1" dirty="0">
                <a:latin typeface="Times New Roman" panose="02020603050405020304" pitchFamily="18" charset="0"/>
                <a:cs typeface="Times New Roman" panose="02020603050405020304" pitchFamily="18" charset="0"/>
              </a:rPr>
              <a:t>circadian rhythm</a:t>
            </a:r>
            <a:r>
              <a:rPr lang="en-IN" sz="1200" dirty="0">
                <a:latin typeface="Times New Roman" panose="02020603050405020304" pitchFamily="18" charset="0"/>
                <a:cs typeface="Times New Roman" panose="02020603050405020304" pitchFamily="18" charset="0"/>
              </a:rPr>
              <a:t>—the internal biological clock that regulates sleep-wake cycles—is disrupted. These disruptions can manifest as </a:t>
            </a:r>
            <a:r>
              <a:rPr lang="en-IN" sz="1200" b="1" dirty="0">
                <a:latin typeface="Times New Roman" panose="02020603050405020304" pitchFamily="18" charset="0"/>
                <a:cs typeface="Times New Roman" panose="02020603050405020304" pitchFamily="18" charset="0"/>
              </a:rPr>
              <a:t>symptoms</a:t>
            </a:r>
            <a:r>
              <a:rPr lang="en-IN" sz="1200" dirty="0">
                <a:latin typeface="Times New Roman" panose="02020603050405020304" pitchFamily="18" charset="0"/>
                <a:cs typeface="Times New Roman" panose="02020603050405020304" pitchFamily="18" charset="0"/>
              </a:rPr>
              <a:t> such as poor sleep quality, mood swings, fatigue, irritability, and a general decline in mental and emotional well-being. While these symptoms are often noticeable, they are frequently overlooked or misunderstood, especially in the fast-paced routines of daily life.</a:t>
            </a:r>
          </a:p>
          <a:p>
            <a:pPr algn="just">
              <a:lnSpc>
                <a:spcPct val="150000"/>
              </a:lnSpc>
            </a:pPr>
            <a:r>
              <a:rPr lang="en-IN" sz="1200" dirty="0">
                <a:latin typeface="Times New Roman" panose="02020603050405020304" pitchFamily="18" charset="0"/>
                <a:cs typeface="Times New Roman" panose="02020603050405020304" pitchFamily="18" charset="0"/>
              </a:rPr>
              <a:t>Manually tracking changes in mood, sleep, and daily habits is not only time-consuming but also prone to human error and inconsistency. In such cases, individuals may fail to recognize the early warning signs of deeper </a:t>
            </a:r>
            <a:r>
              <a:rPr lang="en-IN" sz="1200" b="1" dirty="0">
                <a:latin typeface="Times New Roman" panose="02020603050405020304" pitchFamily="18" charset="0"/>
                <a:cs typeface="Times New Roman" panose="02020603050405020304" pitchFamily="18" charset="0"/>
              </a:rPr>
              <a:t>mental or physical health issues</a:t>
            </a:r>
            <a:r>
              <a:rPr lang="en-IN" sz="1200" dirty="0">
                <a:latin typeface="Times New Roman" panose="02020603050405020304" pitchFamily="18" charset="0"/>
                <a:cs typeface="Times New Roman" panose="02020603050405020304" pitchFamily="18" charset="0"/>
              </a:rPr>
              <a:t>, allowing the imbalance to worsen over time. To address this growing concern, there is a pressing need to </a:t>
            </a:r>
            <a:r>
              <a:rPr lang="en-IN" sz="1200" b="1" dirty="0">
                <a:latin typeface="Times New Roman" panose="02020603050405020304" pitchFamily="18" charset="0"/>
                <a:cs typeface="Times New Roman" panose="02020603050405020304" pitchFamily="18" charset="0"/>
              </a:rPr>
              <a:t>integrate technology into personal health monitoring</a:t>
            </a:r>
            <a:r>
              <a:rPr lang="en-IN" sz="1200" dirty="0">
                <a:latin typeface="Times New Roman" panose="02020603050405020304" pitchFamily="18" charset="0"/>
                <a:cs typeface="Times New Roman" panose="02020603050405020304" pitchFamily="18" charset="0"/>
              </a:rPr>
              <a:t> in an intelligent and efficient manner.</a:t>
            </a:r>
          </a:p>
          <a:p>
            <a:pPr algn="just">
              <a:lnSpc>
                <a:spcPct val="150000"/>
              </a:lnSpc>
            </a:pPr>
            <a:r>
              <a:rPr lang="en-IN" sz="1200" dirty="0">
                <a:latin typeface="Times New Roman" panose="02020603050405020304" pitchFamily="18" charset="0"/>
                <a:cs typeface="Times New Roman" panose="02020603050405020304" pitchFamily="18" charset="0"/>
              </a:rPr>
              <a:t>By leveraging </a:t>
            </a:r>
            <a:r>
              <a:rPr lang="en-IN" sz="1200" b="1" dirty="0">
                <a:latin typeface="Times New Roman" panose="02020603050405020304" pitchFamily="18" charset="0"/>
                <a:cs typeface="Times New Roman" panose="02020603050405020304" pitchFamily="18" charset="0"/>
              </a:rPr>
              <a:t>machine learning algorithms</a:t>
            </a:r>
            <a:r>
              <a:rPr lang="en-IN" sz="1200" dirty="0">
                <a:latin typeface="Times New Roman" panose="02020603050405020304" pitchFamily="18" charset="0"/>
                <a:cs typeface="Times New Roman" panose="02020603050405020304" pitchFamily="18" charset="0"/>
              </a:rPr>
              <a:t> and the concept of </a:t>
            </a:r>
            <a:r>
              <a:rPr lang="en-IN" sz="1200" b="1" dirty="0">
                <a:latin typeface="Times New Roman" panose="02020603050405020304" pitchFamily="18" charset="0"/>
                <a:cs typeface="Times New Roman" panose="02020603050405020304" pitchFamily="18" charset="0"/>
              </a:rPr>
              <a:t>cybernetic health</a:t>
            </a:r>
            <a:r>
              <a:rPr lang="en-IN" sz="1200" dirty="0">
                <a:latin typeface="Times New Roman" panose="02020603050405020304" pitchFamily="18" charset="0"/>
                <a:cs typeface="Times New Roman" panose="02020603050405020304" pitchFamily="18" charset="0"/>
              </a:rPr>
              <a:t>, we can develop a smart system that </a:t>
            </a:r>
            <a:r>
              <a:rPr lang="en-IN" sz="1200" dirty="0" err="1">
                <a:latin typeface="Times New Roman" panose="02020603050405020304" pitchFamily="18" charset="0"/>
                <a:cs typeface="Times New Roman" panose="02020603050405020304" pitchFamily="18" charset="0"/>
              </a:rPr>
              <a:t>analyzes</a:t>
            </a:r>
            <a:r>
              <a:rPr lang="en-IN" sz="1200" dirty="0">
                <a:latin typeface="Times New Roman" panose="02020603050405020304" pitchFamily="18" charset="0"/>
                <a:cs typeface="Times New Roman" panose="02020603050405020304" pitchFamily="18" charset="0"/>
              </a:rPr>
              <a:t> user inputs such as sleep patterns, emotional states, stress levels, and lifestyle habits. This system, called </a:t>
            </a:r>
            <a:r>
              <a:rPr lang="en-IN" sz="1200" b="1"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is designed to detect patterns indicating circadian disruptions and provide timely, personalized guidance to help users correct these imbalances.</a:t>
            </a:r>
          </a:p>
          <a:p>
            <a:pPr algn="just">
              <a:lnSpc>
                <a:spcPct val="150000"/>
              </a:lnSpc>
            </a:pPr>
            <a:r>
              <a:rPr lang="en-IN" sz="1200" dirty="0">
                <a:latin typeface="Times New Roman" panose="02020603050405020304" pitchFamily="18" charset="0"/>
                <a:cs typeface="Times New Roman" panose="02020603050405020304" pitchFamily="18" charset="0"/>
              </a:rPr>
              <a:t>Through this approach, individuals are empowered to take </a:t>
            </a:r>
            <a:r>
              <a:rPr lang="en-IN" sz="1200" b="1" dirty="0">
                <a:latin typeface="Times New Roman" panose="02020603050405020304" pitchFamily="18" charset="0"/>
                <a:cs typeface="Times New Roman" panose="02020603050405020304" pitchFamily="18" charset="0"/>
              </a:rPr>
              <a:t>preventive measures</a:t>
            </a:r>
            <a:r>
              <a:rPr lang="en-IN" sz="1200" dirty="0">
                <a:latin typeface="Times New Roman" panose="02020603050405020304" pitchFamily="18" charset="0"/>
                <a:cs typeface="Times New Roman" panose="02020603050405020304" pitchFamily="18" charset="0"/>
              </a:rPr>
              <a:t> before their mental and emotional health deteriorates. The model not only enhances self-awareness but also promotes a </a:t>
            </a:r>
            <a:r>
              <a:rPr lang="en-IN" sz="1200" b="1" dirty="0">
                <a:latin typeface="Times New Roman" panose="02020603050405020304" pitchFamily="18" charset="0"/>
                <a:cs typeface="Times New Roman" panose="02020603050405020304" pitchFamily="18" charset="0"/>
              </a:rPr>
              <a:t>balanced lifestyle</a:t>
            </a:r>
            <a:r>
              <a:rPr lang="en-IN" sz="1200" dirty="0">
                <a:latin typeface="Times New Roman" panose="02020603050405020304" pitchFamily="18" charset="0"/>
                <a:cs typeface="Times New Roman" panose="02020603050405020304" pitchFamily="18" charset="0"/>
              </a:rPr>
              <a:t>, better sleep, and improved overall wellness through intelligent, tech-driven support</a:t>
            </a:r>
          </a:p>
          <a:p>
            <a:pPr algn="just">
              <a:lnSpc>
                <a:spcPct val="150000"/>
              </a:lnSpc>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58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E130F-B4FB-4EDB-FCD2-1A1B652D7E5E}"/>
              </a:ext>
            </a:extLst>
          </p:cNvPr>
          <p:cNvSpPr>
            <a:spLocks noGrp="1"/>
          </p:cNvSpPr>
          <p:nvPr>
            <p:ph type="title"/>
          </p:nvPr>
        </p:nvSpPr>
        <p:spPr>
          <a:xfrm>
            <a:off x="1285238" y="804623"/>
            <a:ext cx="9267148" cy="1618489"/>
          </a:xfrm>
        </p:spPr>
        <p:txBody>
          <a:bodyPr anchor="ctr">
            <a:normAutofit/>
          </a:bodyPr>
          <a:lstStyle/>
          <a:p>
            <a:r>
              <a:rPr lang="en-US" sz="7200" b="1" dirty="0">
                <a:latin typeface="Chalkboard SE" panose="03050602040202020205" pitchFamily="66" charset="77"/>
              </a:rPr>
              <a:t>EXISTING SYSTEM</a:t>
            </a:r>
          </a:p>
        </p:txBody>
      </p:sp>
      <p:sp>
        <p:nvSpPr>
          <p:cNvPr id="3" name="Content Placeholder 2">
            <a:extLst>
              <a:ext uri="{FF2B5EF4-FFF2-40B4-BE49-F238E27FC236}">
                <a16:creationId xmlns:a16="http://schemas.microsoft.com/office/drawing/2014/main" id="{94D3F98C-1610-D5C4-3C11-E7B1F50452D7}"/>
              </a:ext>
            </a:extLst>
          </p:cNvPr>
          <p:cNvSpPr>
            <a:spLocks noGrp="1"/>
          </p:cNvSpPr>
          <p:nvPr>
            <p:ph idx="1"/>
          </p:nvPr>
        </p:nvSpPr>
        <p:spPr>
          <a:xfrm>
            <a:off x="1285238" y="2335309"/>
            <a:ext cx="8074815" cy="2800395"/>
          </a:xfrm>
        </p:spPr>
        <p:txBody>
          <a:bodyPr anchor="t">
            <a:noAutofit/>
          </a:bodyPr>
          <a:lstStyle/>
          <a:p>
            <a:pPr algn="just">
              <a:lnSpc>
                <a:spcPct val="150000"/>
              </a:lnSpc>
            </a:pPr>
            <a:r>
              <a:rPr lang="en-US" sz="1200" b="1" dirty="0">
                <a:latin typeface="Times New Roman" panose="02020603050405020304" pitchFamily="18" charset="0"/>
                <a:cs typeface="Times New Roman" panose="02020603050405020304" pitchFamily="18" charset="0"/>
              </a:rPr>
              <a:t>Circadian Rhythms, Sleep Deprivation, and Human Performance</a:t>
            </a:r>
            <a:r>
              <a:rPr lang="en-US" sz="1200" dirty="0">
                <a:latin typeface="Times New Roman" panose="02020603050405020304" pitchFamily="18" charset="0"/>
                <a:cs typeface="Times New Roman" panose="02020603050405020304" pitchFamily="18" charset="0"/>
              </a:rPr>
              <a:t>: This paper explores the effects of sleep homeostasis and circadian rhythms on brain metabolism and performance. Understanding these interactions can help in developing algorithms that consider both sleep quality and cognitive performance. </a:t>
            </a:r>
          </a:p>
          <a:p>
            <a:pPr algn="just">
              <a:lnSpc>
                <a:spcPct val="150000"/>
              </a:lnSpc>
            </a:pPr>
            <a:r>
              <a:rPr lang="en-IN" sz="1200" b="1" dirty="0">
                <a:latin typeface="Times New Roman" panose="02020603050405020304" pitchFamily="18" charset="0"/>
                <a:cs typeface="Times New Roman" panose="02020603050405020304" pitchFamily="18" charset="0"/>
              </a:rPr>
              <a:t>Personal Recommendation System for Improving Sleep Quality</a:t>
            </a:r>
            <a:r>
              <a:rPr lang="en-IN" sz="1200" dirty="0">
                <a:latin typeface="Times New Roman" panose="02020603050405020304" pitchFamily="18" charset="0"/>
                <a:cs typeface="Times New Roman" panose="02020603050405020304" pitchFamily="18" charset="0"/>
              </a:rPr>
              <a:t>: This study discusses using long-term monitoring of vital data through body sensors and mobile applications to estimate sleep quality and provide real-time recommendations. It employs machine learning and big data analysis techniques, which could be instrumental for your recommendation engine</a:t>
            </a:r>
            <a:endParaRPr lang="en-US" sz="1200" dirty="0">
              <a:latin typeface="Times New Roman" panose="02020603050405020304" pitchFamily="18" charset="0"/>
              <a:cs typeface="Times New Roman" panose="02020603050405020304" pitchFamily="18" charset="0"/>
            </a:endParaRPr>
          </a:p>
          <a:p>
            <a:pPr algn="just">
              <a:lnSpc>
                <a:spcPct val="150000"/>
              </a:lnSpc>
            </a:pPr>
            <a:r>
              <a:rPr lang="en-IN" sz="1200" b="1" dirty="0">
                <a:latin typeface="Times New Roman" panose="02020603050405020304" pitchFamily="18" charset="0"/>
                <a:cs typeface="Times New Roman" panose="02020603050405020304" pitchFamily="18" charset="0"/>
              </a:rPr>
              <a:t>Personalized User Modelling for Context-Aware Lifestyle Recommendations to Improve Sleep</a:t>
            </a:r>
            <a:r>
              <a:rPr lang="en-IN" sz="1200" dirty="0">
                <a:latin typeface="Times New Roman" panose="02020603050405020304" pitchFamily="18" charset="0"/>
                <a:cs typeface="Times New Roman" panose="02020603050405020304" pitchFamily="18" charset="0"/>
              </a:rPr>
              <a:t>: This research focuses on creating personalized sleep models by analysing the causal relationships between daily activities (exercise, eating habits, circadian rhythms) and sleep quality. Using </a:t>
            </a:r>
            <a:r>
              <a:rPr lang="en-IN" sz="1200" b="1" dirty="0">
                <a:latin typeface="Times New Roman" panose="02020603050405020304" pitchFamily="18" charset="0"/>
                <a:cs typeface="Times New Roman" panose="02020603050405020304" pitchFamily="18" charset="0"/>
              </a:rPr>
              <a:t>N-of-1 experiments</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event mining</a:t>
            </a:r>
            <a:r>
              <a:rPr lang="en-IN" sz="1200" dirty="0">
                <a:latin typeface="Times New Roman" panose="02020603050405020304" pitchFamily="18" charset="0"/>
                <a:cs typeface="Times New Roman" panose="02020603050405020304" pitchFamily="18" charset="0"/>
              </a:rPr>
              <a:t> on longitudinal user data, the model identifies patterns and generates context-aware lifestyle recommendations. It employs a </a:t>
            </a:r>
            <a:r>
              <a:rPr lang="en-IN" sz="1200" b="1" dirty="0">
                <a:latin typeface="Times New Roman" panose="02020603050405020304" pitchFamily="18" charset="0"/>
                <a:cs typeface="Times New Roman" panose="02020603050405020304" pitchFamily="18" charset="0"/>
              </a:rPr>
              <a:t>causal framework</a:t>
            </a:r>
            <a:r>
              <a:rPr lang="en-IN" sz="1200" dirty="0">
                <a:latin typeface="Times New Roman" panose="02020603050405020304" pitchFamily="18" charset="0"/>
                <a:cs typeface="Times New Roman" panose="02020603050405020304" pitchFamily="18" charset="0"/>
              </a:rPr>
              <a:t> to filter out confounding variables, providing individualized feedback to optimize sleep outcomes. This approach could enhance the personalization and accuracy of your recommendation engine</a:t>
            </a:r>
            <a:endParaRPr lang="en-US" sz="1200" dirty="0">
              <a:latin typeface="Times New Roman" panose="02020603050405020304" pitchFamily="18" charset="0"/>
              <a:cs typeface="Times New Roman" panose="02020603050405020304" pitchFamily="18" charset="0"/>
            </a:endParaRPr>
          </a:p>
          <a:p>
            <a:pPr marL="0" indent="0">
              <a:lnSpc>
                <a:spcPct val="150000"/>
              </a:lnSpc>
              <a:buNone/>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76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B88D5-63EE-72A8-31F0-9999CFB528FD}"/>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PROPOSED SYSTEM</a:t>
            </a:r>
          </a:p>
        </p:txBody>
      </p:sp>
      <p:sp>
        <p:nvSpPr>
          <p:cNvPr id="4" name="TextBox 3">
            <a:extLst>
              <a:ext uri="{FF2B5EF4-FFF2-40B4-BE49-F238E27FC236}">
                <a16:creationId xmlns:a16="http://schemas.microsoft.com/office/drawing/2014/main" id="{D9380942-EC37-B7E3-79E4-50A40A617E66}"/>
              </a:ext>
            </a:extLst>
          </p:cNvPr>
          <p:cNvSpPr txBox="1"/>
          <p:nvPr/>
        </p:nvSpPr>
        <p:spPr>
          <a:xfrm>
            <a:off x="1285240" y="2969469"/>
            <a:ext cx="8074815" cy="2800395"/>
          </a:xfrm>
          <a:prstGeom prst="rect">
            <a:avLst/>
          </a:prstGeom>
        </p:spPr>
        <p:txBody>
          <a:bodyPr vert="horz" lIns="91440" tIns="45720" rIns="91440" bIns="45720" rtlCol="0" anchor="t">
            <a:normAutofit fontScale="77500" lnSpcReduction="20000"/>
          </a:bodyPr>
          <a:lstStyle/>
          <a:p>
            <a:pPr algn="just">
              <a:lnSpc>
                <a:spcPct val="160000"/>
              </a:lnSpc>
            </a:pPr>
            <a:r>
              <a:rPr lang="en-IN" sz="1200" dirty="0">
                <a:latin typeface="Times New Roman" panose="02020603050405020304" pitchFamily="18" charset="0"/>
                <a:cs typeface="Times New Roman" panose="02020603050405020304" pitchFamily="18" charset="0"/>
              </a:rPr>
              <a:t>The proposed system, </a:t>
            </a:r>
            <a:r>
              <a:rPr lang="en-IN" sz="1200" b="1"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is a freshly built, AI-powered recommendation engine designed to promote </a:t>
            </a:r>
            <a:r>
              <a:rPr lang="en-IN" sz="1200" b="1" dirty="0">
                <a:latin typeface="Times New Roman" panose="02020603050405020304" pitchFamily="18" charset="0"/>
                <a:cs typeface="Times New Roman" panose="02020603050405020304" pitchFamily="18" charset="0"/>
              </a:rPr>
              <a:t>circadian balance</a:t>
            </a:r>
            <a:r>
              <a:rPr lang="en-IN" sz="1200" dirty="0">
                <a:latin typeface="Times New Roman" panose="02020603050405020304" pitchFamily="18" charset="0"/>
                <a:cs typeface="Times New Roman" panose="02020603050405020304" pitchFamily="18" charset="0"/>
              </a:rPr>
              <a:t> and support </a:t>
            </a:r>
            <a:r>
              <a:rPr lang="en-IN" sz="1200" b="1" dirty="0">
                <a:latin typeface="Times New Roman" panose="02020603050405020304" pitchFamily="18" charset="0"/>
                <a:cs typeface="Times New Roman" panose="02020603050405020304" pitchFamily="18" charset="0"/>
              </a:rPr>
              <a:t>sleep wellness</a:t>
            </a:r>
            <a:r>
              <a:rPr lang="en-IN" sz="1200" dirty="0">
                <a:latin typeface="Times New Roman" panose="02020603050405020304" pitchFamily="18" charset="0"/>
                <a:cs typeface="Times New Roman" panose="02020603050405020304" pitchFamily="18" charset="0"/>
              </a:rPr>
              <a:t> through personalized lifestyle guidance.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collects user inputs via a </a:t>
            </a:r>
            <a:r>
              <a:rPr lang="en-IN" sz="1200" b="1" dirty="0">
                <a:latin typeface="Times New Roman" panose="02020603050405020304" pitchFamily="18" charset="0"/>
                <a:cs typeface="Times New Roman" panose="02020603050405020304" pitchFamily="18" charset="0"/>
              </a:rPr>
              <a:t>mobile-friendly web interface</a:t>
            </a:r>
            <a:r>
              <a:rPr lang="en-IN" sz="1200" dirty="0">
                <a:latin typeface="Times New Roman" panose="02020603050405020304" pitchFamily="18" charset="0"/>
                <a:cs typeface="Times New Roman" panose="02020603050405020304" pitchFamily="18" charset="0"/>
              </a:rPr>
              <a:t>, gathering data on </a:t>
            </a:r>
            <a:r>
              <a:rPr lang="en-IN" sz="1200" b="1" dirty="0">
                <a:latin typeface="Times New Roman" panose="02020603050405020304" pitchFamily="18" charset="0"/>
                <a:cs typeface="Times New Roman" panose="02020603050405020304" pitchFamily="18" charset="0"/>
              </a:rPr>
              <a:t>sleep duration, mood fluctuations, daily stressors, skipped meals, overwork, and social interactions</a:t>
            </a:r>
            <a:r>
              <a:rPr lang="en-IN" sz="1200" dirty="0">
                <a:latin typeface="Times New Roman" panose="02020603050405020304" pitchFamily="18" charset="0"/>
                <a:cs typeface="Times New Roman" panose="02020603050405020304" pitchFamily="18" charset="0"/>
              </a:rPr>
              <a:t>. These inputs are intelligently </a:t>
            </a:r>
            <a:r>
              <a:rPr lang="en-IN" sz="1200" dirty="0" err="1">
                <a:latin typeface="Times New Roman" panose="02020603050405020304" pitchFamily="18" charset="0"/>
                <a:cs typeface="Times New Roman" panose="02020603050405020304" pitchFamily="18" charset="0"/>
              </a:rPr>
              <a:t>analyzed</a:t>
            </a:r>
            <a:r>
              <a:rPr lang="en-IN" sz="1200" dirty="0">
                <a:latin typeface="Times New Roman" panose="02020603050405020304" pitchFamily="18" charset="0"/>
                <a:cs typeface="Times New Roman" panose="02020603050405020304" pitchFamily="18" charset="0"/>
              </a:rPr>
              <a:t> to detect patterns that could disrupt the body’s natural sleep-wake cycle.</a:t>
            </a:r>
          </a:p>
          <a:p>
            <a:pPr algn="just">
              <a:lnSpc>
                <a:spcPct val="160000"/>
              </a:lnSpc>
            </a:pPr>
            <a:r>
              <a:rPr lang="en-IN" sz="1200" dirty="0">
                <a:latin typeface="Times New Roman" panose="02020603050405020304" pitchFamily="18" charset="0"/>
                <a:cs typeface="Times New Roman" panose="02020603050405020304" pitchFamily="18" charset="0"/>
              </a:rPr>
              <a:t>Utilizing a combination of </a:t>
            </a:r>
            <a:r>
              <a:rPr lang="en-IN" sz="1200" b="1" dirty="0">
                <a:latin typeface="Times New Roman" panose="02020603050405020304" pitchFamily="18" charset="0"/>
                <a:cs typeface="Times New Roman" panose="02020603050405020304" pitchFamily="18" charset="0"/>
              </a:rPr>
              <a:t>rule-based logic</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smart recommendation algorithms</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provides </a:t>
            </a:r>
            <a:r>
              <a:rPr lang="en-IN" sz="1200" b="1" dirty="0">
                <a:latin typeface="Times New Roman" panose="02020603050405020304" pitchFamily="18" charset="0"/>
                <a:cs typeface="Times New Roman" panose="02020603050405020304" pitchFamily="18" charset="0"/>
              </a:rPr>
              <a:t>actionable, doctor-validated strategies</a:t>
            </a:r>
            <a:r>
              <a:rPr lang="en-IN" sz="1200" dirty="0">
                <a:latin typeface="Times New Roman" panose="02020603050405020304" pitchFamily="18" charset="0"/>
                <a:cs typeface="Times New Roman" panose="02020603050405020304" pitchFamily="18" charset="0"/>
              </a:rPr>
              <a:t> such as dietary advice, stress-relief techniques, meditation routines, screen-time control, and other scientifically grounded practices aimed at improving sleep quality and circadian health. The recommendations are thoughtfully tailored to be </a:t>
            </a:r>
            <a:r>
              <a:rPr lang="en-IN" sz="1200" b="1" dirty="0">
                <a:latin typeface="Times New Roman" panose="02020603050405020304" pitchFamily="18" charset="0"/>
                <a:cs typeface="Times New Roman" panose="02020603050405020304" pitchFamily="18" charset="0"/>
              </a:rPr>
              <a:t>affordable</a:t>
            </a:r>
            <a:r>
              <a:rPr lang="en-IN" sz="1200" dirty="0">
                <a:latin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cs typeface="Times New Roman" panose="02020603050405020304" pitchFamily="18" charset="0"/>
              </a:rPr>
              <a:t>culturally relevant to the Indian context</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easy to adopt</a:t>
            </a:r>
            <a:r>
              <a:rPr lang="en-IN" sz="1200" dirty="0">
                <a:latin typeface="Times New Roman" panose="02020603050405020304" pitchFamily="18" charset="0"/>
                <a:cs typeface="Times New Roman" panose="02020603050405020304" pitchFamily="18" charset="0"/>
              </a:rPr>
              <a:t> in everyday life.</a:t>
            </a:r>
          </a:p>
          <a:p>
            <a:pPr algn="just">
              <a:lnSpc>
                <a:spcPct val="160000"/>
              </a:lnSpc>
            </a:pPr>
            <a:r>
              <a:rPr lang="en-IN" sz="1200" dirty="0">
                <a:latin typeface="Times New Roman" panose="02020603050405020304" pitchFamily="18" charset="0"/>
                <a:cs typeface="Times New Roman" panose="02020603050405020304" pitchFamily="18" charset="0"/>
              </a:rPr>
              <a:t>A key feature that enhances user engagement is the </a:t>
            </a:r>
            <a:r>
              <a:rPr lang="en-IN" sz="1200" b="1" dirty="0">
                <a:latin typeface="Times New Roman" panose="02020603050405020304" pitchFamily="18" charset="0"/>
                <a:cs typeface="Times New Roman" panose="02020603050405020304" pitchFamily="18" charset="0"/>
              </a:rPr>
              <a:t>SMS notification system</a:t>
            </a:r>
            <a:r>
              <a:rPr lang="en-IN" sz="1200" dirty="0">
                <a:latin typeface="Times New Roman" panose="02020603050405020304" pitchFamily="18" charset="0"/>
                <a:cs typeface="Times New Roman" panose="02020603050405020304" pitchFamily="18" charset="0"/>
              </a:rPr>
              <a:t>, which proactively sends personalized lifestyle recommendations directly to the user’s mobile device. This ensures users receive timely advice even when they are not actively using the web application, supporting consistent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change.</a:t>
            </a:r>
          </a:p>
          <a:p>
            <a:pPr algn="just">
              <a:lnSpc>
                <a:spcPct val="160000"/>
              </a:lnSpc>
            </a:pPr>
            <a:r>
              <a:rPr lang="en-IN" sz="1200" dirty="0">
                <a:latin typeface="Times New Roman" panose="02020603050405020304" pitchFamily="18" charset="0"/>
                <a:cs typeface="Times New Roman" panose="02020603050405020304" pitchFamily="18" charset="0"/>
              </a:rPr>
              <a:t>What makes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stand out is its integration of </a:t>
            </a:r>
            <a:r>
              <a:rPr lang="en-IN" sz="1200" b="1" dirty="0">
                <a:latin typeface="Times New Roman" panose="02020603050405020304" pitchFamily="18" charset="0"/>
                <a:cs typeface="Times New Roman" panose="02020603050405020304" pitchFamily="18" charset="0"/>
              </a:rPr>
              <a:t>cybernetic health principles</a:t>
            </a:r>
            <a:r>
              <a:rPr lang="en-IN" sz="1200" dirty="0">
                <a:latin typeface="Times New Roman" panose="02020603050405020304" pitchFamily="18" charset="0"/>
                <a:cs typeface="Times New Roman" panose="02020603050405020304" pitchFamily="18" charset="0"/>
              </a:rPr>
              <a:t>, creating a </a:t>
            </a:r>
            <a:r>
              <a:rPr lang="en-IN" sz="1200" b="1" dirty="0">
                <a:latin typeface="Times New Roman" panose="02020603050405020304" pitchFamily="18" charset="0"/>
                <a:cs typeface="Times New Roman" panose="02020603050405020304" pitchFamily="18" charset="0"/>
              </a:rPr>
              <a:t>feedback-informed system</a:t>
            </a:r>
            <a:r>
              <a:rPr lang="en-IN" sz="1200" dirty="0">
                <a:latin typeface="Times New Roman" panose="02020603050405020304" pitchFamily="18" charset="0"/>
                <a:cs typeface="Times New Roman" panose="02020603050405020304" pitchFamily="18" charset="0"/>
              </a:rPr>
              <a:t> that empowers users to cultivate greater self-awareness and practice proactive </a:t>
            </a:r>
            <a:r>
              <a:rPr lang="en-IN" sz="1200" dirty="0" err="1">
                <a:latin typeface="Times New Roman" panose="02020603050405020304" pitchFamily="18" charset="0"/>
                <a:cs typeface="Times New Roman" panose="02020603050405020304" pitchFamily="18" charset="0"/>
              </a:rPr>
              <a:t>behavioral</a:t>
            </a:r>
            <a:r>
              <a:rPr lang="en-IN" sz="1200" dirty="0">
                <a:latin typeface="Times New Roman" panose="02020603050405020304" pitchFamily="18" charset="0"/>
                <a:cs typeface="Times New Roman" panose="02020603050405020304" pitchFamily="18" charset="0"/>
              </a:rPr>
              <a:t> tuning—</a:t>
            </a:r>
            <a:r>
              <a:rPr lang="en-IN" sz="1200" b="1" dirty="0">
                <a:latin typeface="Times New Roman" panose="02020603050405020304" pitchFamily="18" charset="0"/>
                <a:cs typeface="Times New Roman" panose="02020603050405020304" pitchFamily="18" charset="0"/>
              </a:rPr>
              <a:t>without relying on real-time biofeedback devices</a:t>
            </a:r>
            <a:r>
              <a:rPr lang="en-IN" sz="1200" dirty="0">
                <a:latin typeface="Times New Roman" panose="02020603050405020304" pitchFamily="18" charset="0"/>
                <a:cs typeface="Times New Roman" panose="02020603050405020304" pitchFamily="18" charset="0"/>
              </a:rPr>
              <a:t>. This sustainable, user-driven model positions </a:t>
            </a:r>
            <a:r>
              <a:rPr lang="en-IN" sz="1200" dirty="0" err="1">
                <a:latin typeface="Times New Roman" panose="02020603050405020304" pitchFamily="18" charset="0"/>
                <a:cs typeface="Times New Roman" panose="02020603050405020304" pitchFamily="18" charset="0"/>
              </a:rPr>
              <a:t>RhythmRestore</a:t>
            </a:r>
            <a:r>
              <a:rPr lang="en-IN" sz="1200" dirty="0">
                <a:latin typeface="Times New Roman" panose="02020603050405020304" pitchFamily="18" charset="0"/>
                <a:cs typeface="Times New Roman" panose="02020603050405020304" pitchFamily="18" charset="0"/>
              </a:rPr>
              <a:t> as a next-generation solution for fostering mental wellness and sleep hygiene through technology and mindful living.</a:t>
            </a:r>
          </a:p>
          <a:p>
            <a:pPr marL="285750" indent="-228600" algn="just">
              <a:lnSpc>
                <a:spcPct val="16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94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A5F60-2BA0-B126-E55A-ABBA19340EE1}"/>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APPLICATIONS</a:t>
            </a:r>
          </a:p>
        </p:txBody>
      </p:sp>
      <p:sp>
        <p:nvSpPr>
          <p:cNvPr id="4" name="TextBox 3">
            <a:extLst>
              <a:ext uri="{FF2B5EF4-FFF2-40B4-BE49-F238E27FC236}">
                <a16:creationId xmlns:a16="http://schemas.microsoft.com/office/drawing/2014/main" id="{6899DF73-11E5-A0D4-49B0-1352080E8720}"/>
              </a:ext>
            </a:extLst>
          </p:cNvPr>
          <p:cNvSpPr txBox="1"/>
          <p:nvPr/>
        </p:nvSpPr>
        <p:spPr>
          <a:xfrm>
            <a:off x="1285240" y="2969469"/>
            <a:ext cx="8074815" cy="2800395"/>
          </a:xfrm>
          <a:prstGeom prst="rect">
            <a:avLst/>
          </a:prstGeom>
        </p:spPr>
        <p:txBody>
          <a:bodyPr vert="horz" lIns="91440" tIns="45720" rIns="91440" bIns="45720" rtlCol="0" anchor="t">
            <a:noAutofit/>
          </a:bodyPr>
          <a:lstStyle/>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Hospitals &amp; Mental Health Clinics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Workplace Wellness Programs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Educational Institutions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Rehabilitation Centers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Telehealth &amp; Online Therapy Platforms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Elder Care &amp; Assisted Living Facilities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Military and Emergency Services</a:t>
            </a:r>
          </a:p>
          <a:p>
            <a:pPr marL="171450"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Fitness &amp; Wellness Apps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240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F82C7-8BAE-8C0A-6A60-9B05001C5E10}"/>
              </a:ext>
            </a:extLst>
          </p:cNvPr>
          <p:cNvSpPr>
            <a:spLocks noGrp="1"/>
          </p:cNvSpPr>
          <p:nvPr>
            <p:ph type="title"/>
          </p:nvPr>
        </p:nvSpPr>
        <p:spPr>
          <a:xfrm>
            <a:off x="1049334" y="724137"/>
            <a:ext cx="10089931" cy="1618489"/>
          </a:xfrm>
        </p:spPr>
        <p:txBody>
          <a:bodyPr vert="horz" lIns="91440" tIns="45720" rIns="91440" bIns="45720" rtlCol="0" anchor="ctr">
            <a:noAutofit/>
          </a:bodyPr>
          <a:lstStyle/>
          <a:p>
            <a:r>
              <a:rPr lang="en-US" sz="3600" b="1" kern="1200" dirty="0">
                <a:solidFill>
                  <a:schemeClr val="tx1"/>
                </a:solidFill>
                <a:latin typeface="Chalkboard SE" panose="03050602040202020205" pitchFamily="66" charset="77"/>
              </a:rPr>
              <a:t>HARDWARE AND SOFTWARE REQUIREMENTS</a:t>
            </a:r>
          </a:p>
        </p:txBody>
      </p:sp>
      <p:sp>
        <p:nvSpPr>
          <p:cNvPr id="4" name="TextBox 3">
            <a:extLst>
              <a:ext uri="{FF2B5EF4-FFF2-40B4-BE49-F238E27FC236}">
                <a16:creationId xmlns:a16="http://schemas.microsoft.com/office/drawing/2014/main" id="{50CB7B79-48D1-99CF-F80F-924CDA1274AF}"/>
              </a:ext>
            </a:extLst>
          </p:cNvPr>
          <p:cNvSpPr txBox="1"/>
          <p:nvPr/>
        </p:nvSpPr>
        <p:spPr>
          <a:xfrm>
            <a:off x="1049334" y="2027018"/>
            <a:ext cx="8074815" cy="3543465"/>
          </a:xfrm>
          <a:prstGeom prst="rect">
            <a:avLst/>
          </a:prstGeom>
        </p:spPr>
        <p:txBody>
          <a:bodyPr vert="horz" lIns="91440" tIns="45720" rIns="91440" bIns="45720" rtlCol="0" anchor="t">
            <a:noAutofit/>
          </a:bodyPr>
          <a:lstStyle/>
          <a:p>
            <a:pPr>
              <a:lnSpc>
                <a:spcPct val="150000"/>
              </a:lnSpc>
            </a:pPr>
            <a:r>
              <a:rPr lang="en-IN" sz="1200" b="1" dirty="0">
                <a:latin typeface="Times New Roman" panose="02020603050405020304" pitchFamily="18" charset="0"/>
                <a:cs typeface="Times New Roman" panose="02020603050405020304" pitchFamily="18" charset="0"/>
              </a:rPr>
              <a:t>Software Requirements:</a:t>
            </a:r>
            <a:endParaRPr lang="en-IN" sz="12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Python 3.8+</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Flask Framework</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SQLite Database</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HTML, CSS, Bootstrap (Frontend)</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pandas, scikit-learn (for data handling and recommendation model)</a:t>
            </a:r>
          </a:p>
          <a:p>
            <a:pPr>
              <a:lnSpc>
                <a:spcPct val="150000"/>
              </a:lnSpc>
            </a:pPr>
            <a:r>
              <a:rPr lang="en-IN" sz="1200" b="1" dirty="0">
                <a:latin typeface="Times New Roman" panose="02020603050405020304" pitchFamily="18" charset="0"/>
                <a:cs typeface="Times New Roman" panose="02020603050405020304" pitchFamily="18" charset="0"/>
              </a:rPr>
              <a:t>Additional Features</a:t>
            </a:r>
            <a:r>
              <a:rPr lang="en-IN" sz="1200"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SMS functionality integrated via third-party API (like Twilio)</a:t>
            </a:r>
          </a:p>
          <a:p>
            <a:pPr>
              <a:lnSpc>
                <a:spcPct val="150000"/>
              </a:lnSpc>
            </a:pPr>
            <a:r>
              <a:rPr lang="en-IN" sz="1200" b="1" dirty="0">
                <a:latin typeface="Times New Roman" panose="02020603050405020304" pitchFamily="18" charset="0"/>
                <a:cs typeface="Times New Roman" panose="02020603050405020304" pitchFamily="18" charset="0"/>
              </a:rPr>
              <a:t>Hardware Requirements:</a:t>
            </a:r>
            <a:endParaRPr lang="en-IN" sz="12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Standard Laptop or Desktop</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Minimum 4GB RAM</a:t>
            </a:r>
          </a:p>
          <a:p>
            <a:pPr>
              <a:lnSpc>
                <a:spcPct val="150000"/>
              </a:lnSpc>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Internet Browser (Google Chrome, Mozilla Firefox, Safari)</a:t>
            </a:r>
          </a:p>
          <a:p>
            <a:pPr marL="285750" indent="-228600" algn="just">
              <a:lnSpc>
                <a:spcPct val="9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299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2385</TotalTime>
  <Words>3015</Words>
  <Application>Microsoft Macintosh PowerPoint</Application>
  <PresentationFormat>Widescreen</PresentationFormat>
  <Paragraphs>252</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Abadi</vt:lpstr>
      <vt:lpstr>ADLaM Display</vt:lpstr>
      <vt:lpstr>Aptos</vt:lpstr>
      <vt:lpstr>Aptos Display</vt:lpstr>
      <vt:lpstr>Arial</vt:lpstr>
      <vt:lpstr>Calibri</vt:lpstr>
      <vt:lpstr>Chalkboard SE</vt:lpstr>
      <vt:lpstr>Times New Roman</vt:lpstr>
      <vt:lpstr>Office Theme</vt:lpstr>
      <vt:lpstr>RhythmRestore: A Smart System for Circadian Balance and Sleep Wellness     IOMP IT-25-04</vt:lpstr>
      <vt:lpstr>PowerPoint Presentation</vt:lpstr>
      <vt:lpstr>OUTLINE</vt:lpstr>
      <vt:lpstr>ABSTRACT</vt:lpstr>
      <vt:lpstr>INTRODUCTION</vt:lpstr>
      <vt:lpstr>EXISTING SYSTEM</vt:lpstr>
      <vt:lpstr>PROPOSED SYSTEM</vt:lpstr>
      <vt:lpstr>APPLICATIONS</vt:lpstr>
      <vt:lpstr>HARDWARE AND SOFTWARE REQUIREMENTS</vt:lpstr>
      <vt:lpstr>LITERATURE SURVEY</vt:lpstr>
      <vt:lpstr>PROBLEM STATEMENT</vt:lpstr>
      <vt:lpstr>OBJECTIVES</vt:lpstr>
      <vt:lpstr> MODULES</vt:lpstr>
      <vt:lpstr> ALGORITHM</vt:lpstr>
      <vt:lpstr>PowerPoint Presentation</vt:lpstr>
      <vt:lpstr>PowerPoint Presentation</vt:lpstr>
      <vt:lpstr>PowerPoint Presentation</vt:lpstr>
      <vt:lpstr>ARCHITECTURE</vt:lpstr>
      <vt:lpstr>USE CASE DIAGRAM</vt:lpstr>
      <vt:lpstr>CLASS DIAGRAM</vt:lpstr>
      <vt:lpstr>ACTIVITY DIAGRAM</vt:lpstr>
      <vt:lpstr>COMPONENT DIAGRAM</vt:lpstr>
      <vt:lpstr>SEQUENCE DIAGRAM</vt:lpstr>
      <vt:lpstr>DEPLOYMENT DIAGRAM</vt:lpstr>
      <vt:lpstr>CODE IMPLEMENTATION AND OUTPTS:</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CONCLUSION AND FUTURE ENHANCEMENT</vt:lpstr>
      <vt:lpstr>PowerPoint Presentation</vt:lpstr>
      <vt:lpstr>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Ashrith Reddy Damannagari</dc:creator>
  <cp:lastModifiedBy>mahareddy, neha reddy</cp:lastModifiedBy>
  <cp:revision>9</cp:revision>
  <dcterms:created xsi:type="dcterms:W3CDTF">2025-04-13T09:39:50Z</dcterms:created>
  <dcterms:modified xsi:type="dcterms:W3CDTF">2025-05-02T07:30:22Z</dcterms:modified>
</cp:coreProperties>
</file>